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63" r:id="rId3"/>
    <p:sldId id="264" r:id="rId4"/>
  </p:sldIdLst>
  <p:sldSz cx="30275530" cy="4280344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49" userDrawn="1">
          <p15:clr>
            <a:srgbClr val="A4A3A4"/>
          </p15:clr>
        </p15:guide>
        <p15:guide id="2" pos="93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D"/>
    <a:srgbClr val="1B4866"/>
    <a:srgbClr val="344655"/>
    <a:srgbClr val="F9E9AE"/>
    <a:srgbClr val="243E4B"/>
    <a:srgbClr val="EF5B5B"/>
    <a:srgbClr val="F6D8AE"/>
    <a:srgbClr val="72A5AC"/>
    <a:srgbClr val="F4D35E"/>
    <a:srgbClr val="0EAD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33" d="100"/>
          <a:sy n="33" d="100"/>
        </p:scale>
        <p:origin x="566" y="19"/>
      </p:cViewPr>
      <p:guideLst>
        <p:guide orient="horz" pos="6249"/>
        <p:guide pos="93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37574" y="1143000"/>
            <a:ext cx="2182851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759" y="7005338"/>
            <a:ext cx="25735272" cy="14902438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599" y="22482471"/>
            <a:ext cx="22707593" cy="10334599"/>
          </a:xfrm>
        </p:spPr>
        <p:txBody>
          <a:bodyPr/>
          <a:lstStyle>
            <a:lvl1pPr marL="0" indent="0" algn="ctr">
              <a:buNone/>
              <a:defRPr sz="7945"/>
            </a:lvl1pPr>
            <a:lvl2pPr marL="1513840" indent="0" algn="ctr">
              <a:buNone/>
              <a:defRPr sz="6620"/>
            </a:lvl2pPr>
            <a:lvl3pPr marL="3027680" indent="0" algn="ctr">
              <a:buNone/>
              <a:defRPr sz="5960"/>
            </a:lvl3pPr>
            <a:lvl4pPr marL="4541520" indent="0" algn="ctr">
              <a:buNone/>
              <a:defRPr sz="5295"/>
            </a:lvl4pPr>
            <a:lvl5pPr marL="6054725" indent="0" algn="ctr">
              <a:buNone/>
              <a:defRPr sz="5295"/>
            </a:lvl5pPr>
            <a:lvl6pPr marL="7568565" indent="0" algn="ctr">
              <a:buNone/>
              <a:defRPr sz="5295"/>
            </a:lvl6pPr>
            <a:lvl7pPr marL="9083040" indent="0" algn="ctr">
              <a:buNone/>
              <a:defRPr sz="5295"/>
            </a:lvl7pPr>
            <a:lvl8pPr marL="10596880" indent="0" algn="ctr">
              <a:buNone/>
              <a:defRPr sz="5295"/>
            </a:lvl8pPr>
            <a:lvl9pPr marL="12110720" indent="0" algn="ctr">
              <a:buNone/>
              <a:defRPr sz="529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C8A9-DC34-4E9A-ACC0-14784AC9803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324D-F883-4186-A2A8-FE7A242E048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C8A9-DC34-4E9A-ACC0-14784AC9803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324D-F883-4186-A2A8-FE7A242E048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6830" y="2278963"/>
            <a:ext cx="6528433" cy="3627515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531" y="2278963"/>
            <a:ext cx="19206839" cy="3627515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C8A9-DC34-4E9A-ACC0-14784AC9803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324D-F883-4186-A2A8-FE7A242E048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C8A9-DC34-4E9A-ACC0-14784AC9803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324D-F883-4186-A2A8-FE7A242E048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762" y="10671506"/>
            <a:ext cx="26113732" cy="17805635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762" y="28645590"/>
            <a:ext cx="26113732" cy="9363563"/>
          </a:xfrm>
        </p:spPr>
        <p:txBody>
          <a:bodyPr/>
          <a:lstStyle>
            <a:lvl1pPr marL="0" indent="0">
              <a:buNone/>
              <a:defRPr sz="7945">
                <a:solidFill>
                  <a:schemeClr val="tx1"/>
                </a:solidFill>
              </a:defRPr>
            </a:lvl1pPr>
            <a:lvl2pPr marL="1513840" indent="0">
              <a:buNone/>
              <a:defRPr sz="6620">
                <a:solidFill>
                  <a:schemeClr val="tx1">
                    <a:tint val="75000"/>
                  </a:schemeClr>
                </a:solidFill>
              </a:defRPr>
            </a:lvl2pPr>
            <a:lvl3pPr marL="3027680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520" indent="0">
              <a:buNone/>
              <a:defRPr sz="5295">
                <a:solidFill>
                  <a:schemeClr val="tx1">
                    <a:tint val="75000"/>
                  </a:schemeClr>
                </a:solidFill>
              </a:defRPr>
            </a:lvl4pPr>
            <a:lvl5pPr marL="6054725" indent="0">
              <a:buNone/>
              <a:defRPr sz="5295">
                <a:solidFill>
                  <a:schemeClr val="tx1">
                    <a:tint val="75000"/>
                  </a:schemeClr>
                </a:solidFill>
              </a:defRPr>
            </a:lvl5pPr>
            <a:lvl6pPr marL="7568565" indent="0">
              <a:buNone/>
              <a:defRPr sz="5295">
                <a:solidFill>
                  <a:schemeClr val="tx1">
                    <a:tint val="75000"/>
                  </a:schemeClr>
                </a:solidFill>
              </a:defRPr>
            </a:lvl6pPr>
            <a:lvl7pPr marL="9083040" indent="0">
              <a:buNone/>
              <a:defRPr sz="5295">
                <a:solidFill>
                  <a:schemeClr val="tx1">
                    <a:tint val="75000"/>
                  </a:schemeClr>
                </a:solidFill>
              </a:defRPr>
            </a:lvl7pPr>
            <a:lvl8pPr marL="10596880" indent="0">
              <a:buNone/>
              <a:defRPr sz="5295">
                <a:solidFill>
                  <a:schemeClr val="tx1">
                    <a:tint val="75000"/>
                  </a:schemeClr>
                </a:solidFill>
              </a:defRPr>
            </a:lvl8pPr>
            <a:lvl9pPr marL="12110720" indent="0">
              <a:buNone/>
              <a:defRPr sz="52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C8A9-DC34-4E9A-ACC0-14784AC9803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324D-F883-4186-A2A8-FE7A242E048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529" y="11394816"/>
            <a:ext cx="12867636" cy="271592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7625" y="11394816"/>
            <a:ext cx="12867636" cy="271592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C8A9-DC34-4E9A-ACC0-14784AC9803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324D-F883-4186-A2A8-FE7A242E048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73" y="2278972"/>
            <a:ext cx="26113732" cy="82736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477" y="10493142"/>
            <a:ext cx="12808499" cy="5142527"/>
          </a:xfrm>
        </p:spPr>
        <p:txBody>
          <a:bodyPr anchor="b"/>
          <a:lstStyle>
            <a:lvl1pPr marL="0" indent="0">
              <a:buNone/>
              <a:defRPr sz="7945" b="1"/>
            </a:lvl1pPr>
            <a:lvl2pPr marL="1513840" indent="0">
              <a:buNone/>
              <a:defRPr sz="6620" b="1"/>
            </a:lvl2pPr>
            <a:lvl3pPr marL="3027680" indent="0">
              <a:buNone/>
              <a:defRPr sz="5960" b="1"/>
            </a:lvl3pPr>
            <a:lvl4pPr marL="4541520" indent="0">
              <a:buNone/>
              <a:defRPr sz="5295" b="1"/>
            </a:lvl4pPr>
            <a:lvl5pPr marL="6054725" indent="0">
              <a:buNone/>
              <a:defRPr sz="5295" b="1"/>
            </a:lvl5pPr>
            <a:lvl6pPr marL="7568565" indent="0">
              <a:buNone/>
              <a:defRPr sz="5295" b="1"/>
            </a:lvl6pPr>
            <a:lvl7pPr marL="9083040" indent="0">
              <a:buNone/>
              <a:defRPr sz="5295" b="1"/>
            </a:lvl7pPr>
            <a:lvl8pPr marL="10596880" indent="0">
              <a:buNone/>
              <a:defRPr sz="5295" b="1"/>
            </a:lvl8pPr>
            <a:lvl9pPr marL="12110720" indent="0">
              <a:buNone/>
              <a:defRPr sz="529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477" y="15635670"/>
            <a:ext cx="12808499" cy="2299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7627" y="10493142"/>
            <a:ext cx="12871580" cy="5142527"/>
          </a:xfrm>
        </p:spPr>
        <p:txBody>
          <a:bodyPr anchor="b"/>
          <a:lstStyle>
            <a:lvl1pPr marL="0" indent="0">
              <a:buNone/>
              <a:defRPr sz="7945" b="1"/>
            </a:lvl1pPr>
            <a:lvl2pPr marL="1513840" indent="0">
              <a:buNone/>
              <a:defRPr sz="6620" b="1"/>
            </a:lvl2pPr>
            <a:lvl3pPr marL="3027680" indent="0">
              <a:buNone/>
              <a:defRPr sz="5960" b="1"/>
            </a:lvl3pPr>
            <a:lvl4pPr marL="4541520" indent="0">
              <a:buNone/>
              <a:defRPr sz="5295" b="1"/>
            </a:lvl4pPr>
            <a:lvl5pPr marL="6054725" indent="0">
              <a:buNone/>
              <a:defRPr sz="5295" b="1"/>
            </a:lvl5pPr>
            <a:lvl6pPr marL="7568565" indent="0">
              <a:buNone/>
              <a:defRPr sz="5295" b="1"/>
            </a:lvl6pPr>
            <a:lvl7pPr marL="9083040" indent="0">
              <a:buNone/>
              <a:defRPr sz="5295" b="1"/>
            </a:lvl7pPr>
            <a:lvl8pPr marL="10596880" indent="0">
              <a:buNone/>
              <a:defRPr sz="5295" b="1"/>
            </a:lvl8pPr>
            <a:lvl9pPr marL="12110720" indent="0">
              <a:buNone/>
              <a:defRPr sz="529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7627" y="15635670"/>
            <a:ext cx="12871580" cy="2299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C8A9-DC34-4E9A-ACC0-14784AC9803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324D-F883-4186-A2A8-FE7A242E048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C8A9-DC34-4E9A-ACC0-14784AC9803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324D-F883-4186-A2A8-FE7A242E048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IC_New_Logo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360" y="842010"/>
            <a:ext cx="8146415" cy="892175"/>
          </a:xfrm>
          <a:prstGeom prst="rect">
            <a:avLst/>
          </a:prstGeom>
        </p:spPr>
      </p:pic>
      <p:sp>
        <p:nvSpPr>
          <p:cNvPr id="47" name="文本框 46"/>
          <p:cNvSpPr txBox="1"/>
          <p:nvPr userDrawn="1"/>
        </p:nvSpPr>
        <p:spPr>
          <a:xfrm>
            <a:off x="824230" y="41158795"/>
            <a:ext cx="100920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0000CD"/>
                </a:solidFill>
                <a:latin typeface="Imperial Sans Text" panose="020B0503020202020204" charset="0"/>
                <a:cs typeface="Imperial Sans Text" panose="020B0503020202020204" charset="0"/>
              </a:rPr>
              <a:t>Imperial College London</a:t>
            </a:r>
            <a:endParaRPr lang="en-US" altLang="zh-CN" sz="4000">
              <a:solidFill>
                <a:srgbClr val="0000CD"/>
              </a:solidFill>
              <a:latin typeface="Imperial Sans Text" panose="020B0503020202020204" charset="0"/>
              <a:cs typeface="Imperial Sans Text" panose="020B0503020202020204" charset="0"/>
            </a:endParaRPr>
          </a:p>
        </p:txBody>
      </p:sp>
      <p:pic>
        <p:nvPicPr>
          <p:cNvPr id="110" name="图片 109" descr="TSL-logo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252930" y="861060"/>
            <a:ext cx="2193925" cy="939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73" y="2853658"/>
            <a:ext cx="9765053" cy="9987804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1580" y="6163119"/>
            <a:ext cx="15327626" cy="30419205"/>
          </a:xfrm>
        </p:spPr>
        <p:txBody>
          <a:bodyPr/>
          <a:lstStyle>
            <a:lvl1pPr>
              <a:defRPr sz="10595"/>
            </a:lvl1pPr>
            <a:lvl2pPr>
              <a:defRPr sz="9270"/>
            </a:lvl2pPr>
            <a:lvl3pPr>
              <a:defRPr sz="7945"/>
            </a:lvl3pPr>
            <a:lvl4pPr>
              <a:defRPr sz="6620"/>
            </a:lvl4pPr>
            <a:lvl5pPr>
              <a:defRPr sz="6620"/>
            </a:lvl5pPr>
            <a:lvl6pPr>
              <a:defRPr sz="6620"/>
            </a:lvl6pPr>
            <a:lvl7pPr>
              <a:defRPr sz="6620"/>
            </a:lvl7pPr>
            <a:lvl8pPr>
              <a:defRPr sz="6620"/>
            </a:lvl8pPr>
            <a:lvl9pPr>
              <a:defRPr sz="662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473" y="12841462"/>
            <a:ext cx="9765053" cy="23790398"/>
          </a:xfrm>
        </p:spPr>
        <p:txBody>
          <a:bodyPr/>
          <a:lstStyle>
            <a:lvl1pPr marL="0" indent="0">
              <a:buNone/>
              <a:defRPr sz="5295"/>
            </a:lvl1pPr>
            <a:lvl2pPr marL="1513840" indent="0">
              <a:buNone/>
              <a:defRPr sz="4635"/>
            </a:lvl2pPr>
            <a:lvl3pPr marL="3027680" indent="0">
              <a:buNone/>
              <a:defRPr sz="3975"/>
            </a:lvl3pPr>
            <a:lvl4pPr marL="4541520" indent="0">
              <a:buNone/>
              <a:defRPr sz="3310"/>
            </a:lvl4pPr>
            <a:lvl5pPr marL="6054725" indent="0">
              <a:buNone/>
              <a:defRPr sz="3310"/>
            </a:lvl5pPr>
            <a:lvl6pPr marL="7568565" indent="0">
              <a:buNone/>
              <a:defRPr sz="3310"/>
            </a:lvl6pPr>
            <a:lvl7pPr marL="9083040" indent="0">
              <a:buNone/>
              <a:defRPr sz="3310"/>
            </a:lvl7pPr>
            <a:lvl8pPr marL="10596880" indent="0">
              <a:buNone/>
              <a:defRPr sz="3310"/>
            </a:lvl8pPr>
            <a:lvl9pPr marL="12110720" indent="0">
              <a:buNone/>
              <a:defRPr sz="331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C8A9-DC34-4E9A-ACC0-14784AC9803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324D-F883-4186-A2A8-FE7A242E048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73" y="2853658"/>
            <a:ext cx="9765053" cy="9987804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1580" y="6163119"/>
            <a:ext cx="15327626" cy="3041920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840" indent="0">
              <a:buNone/>
              <a:defRPr sz="9270"/>
            </a:lvl2pPr>
            <a:lvl3pPr marL="3027680" indent="0">
              <a:buNone/>
              <a:defRPr sz="7945"/>
            </a:lvl3pPr>
            <a:lvl4pPr marL="4541520" indent="0">
              <a:buNone/>
              <a:defRPr sz="6620"/>
            </a:lvl4pPr>
            <a:lvl5pPr marL="6054725" indent="0">
              <a:buNone/>
              <a:defRPr sz="6620"/>
            </a:lvl5pPr>
            <a:lvl6pPr marL="7568565" indent="0">
              <a:buNone/>
              <a:defRPr sz="6620"/>
            </a:lvl6pPr>
            <a:lvl7pPr marL="9083040" indent="0">
              <a:buNone/>
              <a:defRPr sz="6620"/>
            </a:lvl7pPr>
            <a:lvl8pPr marL="10596880" indent="0">
              <a:buNone/>
              <a:defRPr sz="6620"/>
            </a:lvl8pPr>
            <a:lvl9pPr marL="12110720" indent="0">
              <a:buNone/>
              <a:defRPr sz="66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473" y="12841462"/>
            <a:ext cx="9765053" cy="23790398"/>
          </a:xfrm>
        </p:spPr>
        <p:txBody>
          <a:bodyPr/>
          <a:lstStyle>
            <a:lvl1pPr marL="0" indent="0">
              <a:buNone/>
              <a:defRPr sz="5295"/>
            </a:lvl1pPr>
            <a:lvl2pPr marL="1513840" indent="0">
              <a:buNone/>
              <a:defRPr sz="4635"/>
            </a:lvl2pPr>
            <a:lvl3pPr marL="3027680" indent="0">
              <a:buNone/>
              <a:defRPr sz="3975"/>
            </a:lvl3pPr>
            <a:lvl4pPr marL="4541520" indent="0">
              <a:buNone/>
              <a:defRPr sz="3310"/>
            </a:lvl4pPr>
            <a:lvl5pPr marL="6054725" indent="0">
              <a:buNone/>
              <a:defRPr sz="3310"/>
            </a:lvl5pPr>
            <a:lvl6pPr marL="7568565" indent="0">
              <a:buNone/>
              <a:defRPr sz="3310"/>
            </a:lvl6pPr>
            <a:lvl7pPr marL="9083040" indent="0">
              <a:buNone/>
              <a:defRPr sz="3310"/>
            </a:lvl7pPr>
            <a:lvl8pPr marL="10596880" indent="0">
              <a:buNone/>
              <a:defRPr sz="3310"/>
            </a:lvl8pPr>
            <a:lvl9pPr marL="12110720" indent="0">
              <a:buNone/>
              <a:defRPr sz="331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C8A9-DC34-4E9A-ACC0-14784AC9803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324D-F883-4186-A2A8-FE7A242E048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529" y="2278972"/>
            <a:ext cx="26113732" cy="82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529" y="11394816"/>
            <a:ext cx="26113732" cy="27159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529" y="39673786"/>
            <a:ext cx="6812278" cy="2278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EC8A9-DC34-4E9A-ACC0-14784AC9803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9188" y="39673786"/>
            <a:ext cx="10218416" cy="2278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2983" y="39673786"/>
            <a:ext cx="6812278" cy="2278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4324D-F883-4186-A2A8-FE7A242E048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027680" rtl="0" eaLnBrk="1" latinLnBrk="0" hangingPunct="1">
        <a:lnSpc>
          <a:spcPct val="90000"/>
        </a:lnSpc>
        <a:spcBef>
          <a:spcPct val="0"/>
        </a:spcBef>
        <a:buNone/>
        <a:defRPr sz="145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920" indent="-756920" algn="l" defTabSz="3027680" rtl="0" eaLnBrk="1" latinLnBrk="0" hangingPunct="1">
        <a:lnSpc>
          <a:spcPct val="90000"/>
        </a:lnSpc>
        <a:spcBef>
          <a:spcPts val="3310"/>
        </a:spcBef>
        <a:buFont typeface="Arial" panose="020B0604020202020204" pitchFamily="34" charset="0"/>
        <a:buChar char="•"/>
        <a:defRPr sz="9270" kern="1200">
          <a:solidFill>
            <a:schemeClr val="tx1"/>
          </a:solidFill>
          <a:latin typeface="+mn-lt"/>
          <a:ea typeface="+mn-ea"/>
          <a:cs typeface="+mn-cs"/>
        </a:defRPr>
      </a:lvl1pPr>
      <a:lvl2pPr marL="2270760" indent="-756920" algn="l" defTabSz="3027680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5" kern="1200">
          <a:solidFill>
            <a:schemeClr val="tx1"/>
          </a:solidFill>
          <a:latin typeface="+mn-lt"/>
          <a:ea typeface="+mn-ea"/>
          <a:cs typeface="+mn-cs"/>
        </a:defRPr>
      </a:lvl2pPr>
      <a:lvl3pPr marL="3784600" indent="-756920" algn="l" defTabSz="3027680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0" kern="1200">
          <a:solidFill>
            <a:schemeClr val="tx1"/>
          </a:solidFill>
          <a:latin typeface="+mn-lt"/>
          <a:ea typeface="+mn-ea"/>
          <a:cs typeface="+mn-cs"/>
        </a:defRPr>
      </a:lvl3pPr>
      <a:lvl4pPr marL="5297805" indent="-756920" algn="l" defTabSz="3027680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645" indent="-756920" algn="l" defTabSz="3027680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485" indent="-756920" algn="l" defTabSz="3027680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960" indent="-756920" algn="l" defTabSz="3027680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800" indent="-756920" algn="l" defTabSz="3027680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7640" indent="-756920" algn="l" defTabSz="3027680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680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840" algn="l" defTabSz="3027680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680" algn="l" defTabSz="3027680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520" algn="l" defTabSz="3027680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725" algn="l" defTabSz="3027680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565" algn="l" defTabSz="3027680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3040" algn="l" defTabSz="3027680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880" algn="l" defTabSz="3027680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10720" algn="l" defTabSz="3027680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001385" y="2460625"/>
            <a:ext cx="17379950" cy="26154380"/>
            <a:chOff x="3408" y="13154"/>
            <a:chExt cx="27370" cy="41188"/>
          </a:xfrm>
        </p:grpSpPr>
        <p:sp>
          <p:nvSpPr>
            <p:cNvPr id="31" name="圆角矩形 30"/>
            <p:cNvSpPr/>
            <p:nvPr/>
          </p:nvSpPr>
          <p:spPr>
            <a:xfrm>
              <a:off x="3408" y="13154"/>
              <a:ext cx="11448" cy="3264"/>
            </a:xfrm>
            <a:prstGeom prst="roundRect">
              <a:avLst>
                <a:gd name="adj" fmla="val 30197"/>
              </a:avLst>
            </a:prstGeom>
            <a:solidFill>
              <a:srgbClr val="4E77A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85800" indent="-685800" algn="ctr">
                <a:buFont typeface="Arial" panose="020B0604020202020204" pitchFamily="34" charset="0"/>
                <a:buChar char="•"/>
              </a:pPr>
              <a:r>
                <a:rPr lang="en-US" altLang="zh-CN" sz="4965"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Micro Sample Data</a:t>
              </a:r>
              <a:endParaRPr lang="en-US" altLang="zh-CN" sz="4965">
                <a:latin typeface="Imperial Sans Text" panose="020B0503020202020204" charset="0"/>
                <a:cs typeface="Imperial Sans Text" panose="020B0503020202020204" charset="0"/>
                <a:sym typeface="+mn-ea"/>
              </a:endParaRPr>
            </a:p>
            <a:p>
              <a:pPr marL="685800" indent="-685800" algn="ctr">
                <a:buFont typeface="Arial" panose="020B0604020202020204" pitchFamily="34" charset="0"/>
                <a:buChar char="•"/>
              </a:pPr>
              <a:r>
                <a:rPr lang="en-US" altLang="zh-CN" sz="4965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Census Statistics</a:t>
              </a:r>
              <a:endParaRPr lang="en-US" altLang="zh-CN" sz="4965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  <a:sym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408" y="21035"/>
              <a:ext cx="11448" cy="3943"/>
            </a:xfrm>
            <a:prstGeom prst="rect">
              <a:avLst/>
            </a:prstGeom>
            <a:solidFill>
              <a:srgbClr val="4E7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965"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Synthetic Poputation Generation</a:t>
              </a:r>
              <a:endParaRPr lang="en-US" altLang="zh-CN" sz="4965">
                <a:latin typeface="Imperial Sans Text" panose="020B0503020202020204" charset="0"/>
                <a:cs typeface="Imperial Sans Text" panose="020B0503020202020204" charset="0"/>
                <a:sym typeface="+mn-ea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9330" y="21033"/>
              <a:ext cx="11448" cy="3943"/>
            </a:xfrm>
            <a:prstGeom prst="rect">
              <a:avLst/>
            </a:prstGeom>
            <a:solidFill>
              <a:srgbClr val="4E7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965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</a:rPr>
                <a:t>E-commerce Behaviour Modelling</a:t>
              </a:r>
              <a:endParaRPr lang="en-US" altLang="zh-CN" sz="4965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0279" y="34763"/>
              <a:ext cx="13277" cy="4276"/>
            </a:xfrm>
            <a:prstGeom prst="rect">
              <a:avLst/>
            </a:prstGeom>
            <a:solidFill>
              <a:srgbClr val="4E7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965"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Synthetic Order Generation: Monte Carlo Sampling</a:t>
              </a:r>
              <a:endParaRPr lang="en-US" altLang="zh-CN" sz="4965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  <a:sym typeface="+mn-ea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3408" y="26072"/>
              <a:ext cx="11448" cy="3273"/>
            </a:xfrm>
            <a:prstGeom prst="roundRect">
              <a:avLst>
                <a:gd name="adj" fmla="val 30197"/>
              </a:avLst>
            </a:prstGeom>
            <a:solidFill>
              <a:srgbClr val="76619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965"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Synthetic Population</a:t>
              </a:r>
              <a:endParaRPr lang="en-US" altLang="zh-CN" sz="4965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  <a:sym typeface="+mn-ea"/>
              </a:endParaRPr>
            </a:p>
          </p:txBody>
        </p:sp>
        <p:cxnSp>
          <p:nvCxnSpPr>
            <p:cNvPr id="61" name="肘形连接符 60"/>
            <p:cNvCxnSpPr>
              <a:stCxn id="31" idx="2"/>
              <a:endCxn id="35" idx="0"/>
            </p:cNvCxnSpPr>
            <p:nvPr/>
          </p:nvCxnSpPr>
          <p:spPr>
            <a:xfrm rot="5400000" flipV="1">
              <a:off x="6824" y="18727"/>
              <a:ext cx="4617" cy="5"/>
            </a:xfrm>
            <a:prstGeom prst="bentConnector2">
              <a:avLst/>
            </a:prstGeom>
            <a:solidFill>
              <a:srgbClr val="4E7F74"/>
            </a:solidFill>
            <a:ln w="41275">
              <a:solidFill>
                <a:srgbClr val="1B4866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0" name="肘形连接符 19"/>
            <p:cNvCxnSpPr>
              <a:stCxn id="3" idx="2"/>
              <a:endCxn id="7" idx="0"/>
            </p:cNvCxnSpPr>
            <p:nvPr/>
          </p:nvCxnSpPr>
          <p:spPr>
            <a:xfrm rot="5400000">
              <a:off x="13756" y="42192"/>
              <a:ext cx="6315" cy="9"/>
            </a:xfrm>
            <a:prstGeom prst="bentConnector3">
              <a:avLst>
                <a:gd name="adj1" fmla="val 50008"/>
              </a:avLst>
            </a:prstGeom>
            <a:solidFill>
              <a:srgbClr val="4E7F74"/>
            </a:solidFill>
            <a:ln w="41275">
              <a:solidFill>
                <a:srgbClr val="1B4866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1" name="肘形连接符 20"/>
            <p:cNvCxnSpPr>
              <a:stCxn id="17" idx="3"/>
              <a:endCxn id="3" idx="0"/>
            </p:cNvCxnSpPr>
            <p:nvPr/>
          </p:nvCxnSpPr>
          <p:spPr>
            <a:xfrm>
              <a:off x="14856" y="27709"/>
              <a:ext cx="2062" cy="7054"/>
            </a:xfrm>
            <a:prstGeom prst="bentConnector2">
              <a:avLst/>
            </a:prstGeom>
            <a:solidFill>
              <a:srgbClr val="4E7F74"/>
            </a:solidFill>
            <a:ln w="41275">
              <a:solidFill>
                <a:srgbClr val="1B4866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4" name="肘形连接符 23"/>
            <p:cNvCxnSpPr>
              <a:stCxn id="35" idx="2"/>
              <a:endCxn id="17" idx="0"/>
            </p:cNvCxnSpPr>
            <p:nvPr/>
          </p:nvCxnSpPr>
          <p:spPr>
            <a:xfrm rot="5400000" flipV="1">
              <a:off x="8585" y="25525"/>
              <a:ext cx="1094" cy="5"/>
            </a:xfrm>
            <a:prstGeom prst="bentConnector2">
              <a:avLst/>
            </a:prstGeom>
            <a:solidFill>
              <a:srgbClr val="4E7F74"/>
            </a:solidFill>
            <a:ln w="41275">
              <a:solidFill>
                <a:srgbClr val="1B4866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6" name="圆角矩形 25"/>
            <p:cNvSpPr/>
            <p:nvPr/>
          </p:nvSpPr>
          <p:spPr>
            <a:xfrm>
              <a:off x="24868" y="40925"/>
              <a:ext cx="5183" cy="2039"/>
            </a:xfrm>
            <a:prstGeom prst="roundRect">
              <a:avLst>
                <a:gd name="adj" fmla="val 30197"/>
              </a:avLst>
            </a:prstGeom>
            <a:solidFill>
              <a:srgbClr val="4E77A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Input: Open-source Data</a:t>
              </a:r>
              <a:endParaRPr lang="en-US" altLang="zh-CN" sz="3200" dirty="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  <a:sym typeface="+mn-ea"/>
              </a:endParaRPr>
            </a:p>
          </p:txBody>
        </p:sp>
        <p:cxnSp>
          <p:nvCxnSpPr>
            <p:cNvPr id="27" name="肘形连接符 26"/>
            <p:cNvCxnSpPr>
              <a:stCxn id="4" idx="2"/>
              <a:endCxn id="2" idx="0"/>
            </p:cNvCxnSpPr>
            <p:nvPr/>
          </p:nvCxnSpPr>
          <p:spPr>
            <a:xfrm rot="5400000" flipV="1">
              <a:off x="22747" y="18726"/>
              <a:ext cx="4615" cy="5"/>
            </a:xfrm>
            <a:prstGeom prst="bentConnector2">
              <a:avLst/>
            </a:prstGeom>
            <a:solidFill>
              <a:srgbClr val="4E7F74"/>
            </a:solidFill>
            <a:ln w="41275">
              <a:solidFill>
                <a:srgbClr val="1B4866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" name="圆角矩形 3"/>
            <p:cNvSpPr/>
            <p:nvPr/>
          </p:nvSpPr>
          <p:spPr>
            <a:xfrm>
              <a:off x="19330" y="13154"/>
              <a:ext cx="11448" cy="3264"/>
            </a:xfrm>
            <a:prstGeom prst="roundRect">
              <a:avLst>
                <a:gd name="adj" fmla="val 30197"/>
              </a:avLst>
            </a:prstGeom>
            <a:solidFill>
              <a:srgbClr val="4E77A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85800" indent="-685800" algn="ctr">
                <a:buFont typeface="Arial" panose="020B0604020202020204" pitchFamily="34" charset="0"/>
                <a:buChar char="•"/>
              </a:pPr>
              <a:r>
                <a:rPr lang="en-US" altLang="zh-CN" sz="4965"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Muti-source </a:t>
              </a:r>
              <a:endParaRPr lang="en-US" altLang="zh-CN" sz="4965">
                <a:latin typeface="Imperial Sans Text" panose="020B0503020202020204" charset="0"/>
                <a:cs typeface="Imperial Sans Text" panose="020B0503020202020204" charset="0"/>
                <a:sym typeface="+mn-ea"/>
              </a:endParaRPr>
            </a:p>
            <a:p>
              <a:pPr algn="ctr"/>
              <a:r>
                <a:rPr lang="en-US" altLang="zh-CN" sz="4965"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E-commerce Reports</a:t>
              </a:r>
              <a:endParaRPr lang="en-US" altLang="zh-CN" sz="4965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  <a:sym typeface="+mn-ea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19330" y="26072"/>
              <a:ext cx="11448" cy="3273"/>
            </a:xfrm>
            <a:prstGeom prst="roundRect">
              <a:avLst>
                <a:gd name="adj" fmla="val 30197"/>
              </a:avLst>
            </a:prstGeom>
            <a:solidFill>
              <a:srgbClr val="76619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965"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Fuzzy Inference </a:t>
              </a:r>
              <a:endParaRPr lang="en-US" altLang="zh-CN" sz="4965">
                <a:latin typeface="Imperial Sans Text" panose="020B0503020202020204" charset="0"/>
                <a:cs typeface="Imperial Sans Text" panose="020B0503020202020204" charset="0"/>
                <a:sym typeface="+mn-ea"/>
              </a:endParaRPr>
            </a:p>
            <a:p>
              <a:pPr algn="ctr"/>
              <a:r>
                <a:rPr lang="en-US" altLang="zh-CN" sz="4965"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Rule Bases</a:t>
              </a:r>
              <a:endParaRPr lang="en-US" altLang="zh-CN" sz="4965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  <a:sym typeface="+mn-ea"/>
              </a:endParaRPr>
            </a:p>
          </p:txBody>
        </p:sp>
        <p:cxnSp>
          <p:nvCxnSpPr>
            <p:cNvPr id="6" name="肘形连接符 5"/>
            <p:cNvCxnSpPr>
              <a:stCxn id="2" idx="2"/>
              <a:endCxn id="5" idx="0"/>
            </p:cNvCxnSpPr>
            <p:nvPr/>
          </p:nvCxnSpPr>
          <p:spPr>
            <a:xfrm rot="5400000" flipV="1">
              <a:off x="24506" y="25524"/>
              <a:ext cx="1096" cy="5"/>
            </a:xfrm>
            <a:prstGeom prst="bentConnector2">
              <a:avLst/>
            </a:prstGeom>
            <a:solidFill>
              <a:srgbClr val="4E7F74"/>
            </a:solidFill>
            <a:ln w="41275">
              <a:solidFill>
                <a:srgbClr val="1B4866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7" name="圆角矩形 6"/>
            <p:cNvSpPr/>
            <p:nvPr/>
          </p:nvSpPr>
          <p:spPr>
            <a:xfrm>
              <a:off x="11502" y="45354"/>
              <a:ext cx="10814" cy="3273"/>
            </a:xfrm>
            <a:prstGeom prst="roundRect">
              <a:avLst>
                <a:gd name="adj" fmla="val 30197"/>
              </a:avLst>
            </a:prstGeom>
            <a:solidFill>
              <a:srgbClr val="76619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965"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Synthetic Order</a:t>
              </a:r>
              <a:endParaRPr lang="en-US" altLang="zh-CN" sz="4965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  <a:sym typeface="+mn-ea"/>
              </a:endParaRPr>
            </a:p>
          </p:txBody>
        </p:sp>
        <p:cxnSp>
          <p:nvCxnSpPr>
            <p:cNvPr id="8" name="肘形连接符 7"/>
            <p:cNvCxnSpPr>
              <a:stCxn id="5" idx="1"/>
              <a:endCxn id="3" idx="0"/>
            </p:cNvCxnSpPr>
            <p:nvPr/>
          </p:nvCxnSpPr>
          <p:spPr>
            <a:xfrm rot="10800000" flipV="1">
              <a:off x="16918" y="27709"/>
              <a:ext cx="2412" cy="7054"/>
            </a:xfrm>
            <a:prstGeom prst="bentConnector2">
              <a:avLst/>
            </a:prstGeom>
            <a:solidFill>
              <a:srgbClr val="4E7F74"/>
            </a:solidFill>
            <a:ln w="41275">
              <a:solidFill>
                <a:srgbClr val="1B4866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1" name="圆角矩形 10"/>
            <p:cNvSpPr/>
            <p:nvPr/>
          </p:nvSpPr>
          <p:spPr>
            <a:xfrm>
              <a:off x="24868" y="46457"/>
              <a:ext cx="5183" cy="2039"/>
            </a:xfrm>
            <a:prstGeom prst="roundRect">
              <a:avLst>
                <a:gd name="adj" fmla="val 30197"/>
              </a:avLst>
            </a:prstGeom>
            <a:solidFill>
              <a:srgbClr val="76619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Module </a:t>
              </a:r>
              <a:r>
                <a:rPr lang="en-US" altLang="zh-CN" sz="3200"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Output</a:t>
              </a:r>
              <a:endParaRPr lang="en-US" altLang="zh-CN" sz="32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  <a:sym typeface="+mn-e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4868" y="43627"/>
              <a:ext cx="5183" cy="2036"/>
            </a:xfrm>
            <a:prstGeom prst="rect">
              <a:avLst/>
            </a:prstGeom>
            <a:solidFill>
              <a:srgbClr val="4E7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</a:rPr>
                <a:t>Framework Module</a:t>
              </a:r>
              <a:endParaRPr lang="en-US" altLang="zh-CN" sz="32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871" y="39727"/>
              <a:ext cx="5183" cy="119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3600" b="1" dirty="0">
                  <a:latin typeface="Imperial Sans Text" panose="020B0503020202020204" charset="0"/>
                  <a:cs typeface="Imperial Sans Text" panose="020B0503020202020204" charset="0"/>
                </a:rPr>
                <a:t>Components</a:t>
              </a:r>
              <a:endParaRPr lang="en-US" altLang="zh-CN" sz="3600" b="1" dirty="0"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 rot="0">
              <a:off x="3789" y="29649"/>
              <a:ext cx="4852" cy="4933"/>
              <a:chOff x="4849" y="29649"/>
              <a:chExt cx="4532" cy="4608"/>
            </a:xfrm>
          </p:grpSpPr>
          <p:pic>
            <p:nvPicPr>
              <p:cNvPr id="16" name="图片 15" descr="ChatGPT Image 2025年8月28日 14_11_09"/>
              <p:cNvPicPr>
                <a:picLocks noChangeAspect="1"/>
              </p:cNvPicPr>
              <p:nvPr/>
            </p:nvPicPr>
            <p:blipFill>
              <a:blip r:embed="rId1"/>
              <a:srcRect l="8846" t="6580" r="9691" b="40201"/>
              <a:stretch>
                <a:fillRect/>
              </a:stretch>
            </p:blipFill>
            <p:spPr>
              <a:xfrm>
                <a:off x="4849" y="29649"/>
                <a:ext cx="4531" cy="2960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4849" y="32678"/>
                <a:ext cx="4532" cy="157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r>
                  <a:rPr lang="en-US" altLang="zh-CN" sz="2800" b="1">
                    <a:solidFill>
                      <a:srgbClr val="344655"/>
                    </a:solidFill>
                    <a:latin typeface="Imperial Sans Text" panose="020B0503020202020204" charset="0"/>
                    <a:cs typeface="Imperial Sans Text" panose="020B0503020202020204" charset="0"/>
                  </a:rPr>
                  <a:t>SYNTHETIC POPULATIUON</a:t>
                </a:r>
                <a:endParaRPr lang="en-US" altLang="zh-CN" sz="2800" b="1">
                  <a:solidFill>
                    <a:srgbClr val="344655"/>
                  </a:solidFill>
                  <a:latin typeface="Imperial Sans Text" panose="020B0503020202020204" charset="0"/>
                  <a:cs typeface="Imperial Sans Text" panose="020B0503020202020204" charset="0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 rot="0">
              <a:off x="19330" y="29691"/>
              <a:ext cx="5706" cy="4939"/>
              <a:chOff x="21328" y="29420"/>
              <a:chExt cx="5706" cy="4939"/>
            </a:xfrm>
          </p:grpSpPr>
          <p:pic>
            <p:nvPicPr>
              <p:cNvPr id="18" name="图片 17" descr="ChatGPT Image 2025年8月28日 14_11_45"/>
              <p:cNvPicPr>
                <a:picLocks noChangeAspect="1"/>
              </p:cNvPicPr>
              <p:nvPr/>
            </p:nvPicPr>
            <p:blipFill>
              <a:blip r:embed="rId2"/>
              <a:srcRect l="8025" t="8226" r="7277" b="41463"/>
              <a:stretch>
                <a:fillRect/>
              </a:stretch>
            </p:blipFill>
            <p:spPr>
              <a:xfrm>
                <a:off x="21328" y="29420"/>
                <a:ext cx="5706" cy="3390"/>
              </a:xfrm>
              <a:prstGeom prst="rect">
                <a:avLst/>
              </a:prstGeom>
            </p:spPr>
          </p:pic>
          <p:sp>
            <p:nvSpPr>
              <p:cNvPr id="23" name="文本框 22"/>
              <p:cNvSpPr txBox="1"/>
              <p:nvPr/>
            </p:nvSpPr>
            <p:spPr>
              <a:xfrm>
                <a:off x="21700" y="32780"/>
                <a:ext cx="4994" cy="157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r>
                  <a:rPr lang="en-US" altLang="zh-CN" sz="2800" b="1">
                    <a:solidFill>
                      <a:srgbClr val="344655"/>
                    </a:solidFill>
                    <a:latin typeface="Imperial Sans Text" panose="020B0503020202020204" charset="0"/>
                    <a:cs typeface="Imperial Sans Text" panose="020B0503020202020204" charset="0"/>
                  </a:rPr>
                  <a:t>E-COMMERCE</a:t>
                </a:r>
                <a:endParaRPr lang="en-US" altLang="zh-CN" sz="2800" b="1">
                  <a:solidFill>
                    <a:srgbClr val="344655"/>
                  </a:solidFill>
                  <a:latin typeface="Imperial Sans Text" panose="020B0503020202020204" charset="0"/>
                  <a:cs typeface="Imperial Sans Text" panose="020B0503020202020204" charset="0"/>
                </a:endParaRPr>
              </a:p>
              <a:p>
                <a:pPr algn="ctr"/>
                <a:r>
                  <a:rPr lang="en-US" altLang="zh-CN" sz="2800" b="1">
                    <a:solidFill>
                      <a:srgbClr val="344655"/>
                    </a:solidFill>
                    <a:latin typeface="Imperial Sans Text" panose="020B0503020202020204" charset="0"/>
                    <a:cs typeface="Imperial Sans Text" panose="020B0503020202020204" charset="0"/>
                  </a:rPr>
                  <a:t>BEHAVIOUR</a:t>
                </a:r>
                <a:endParaRPr lang="en-US" altLang="zh-CN" sz="2800" b="1">
                  <a:solidFill>
                    <a:srgbClr val="344655"/>
                  </a:solidFill>
                  <a:latin typeface="Imperial Sans Text" panose="020B0503020202020204" charset="0"/>
                  <a:cs typeface="Imperial Sans Text" panose="020B0503020202020204" charset="0"/>
                </a:endParaRPr>
              </a:p>
            </p:txBody>
          </p:sp>
        </p:grpSp>
        <p:pic>
          <p:nvPicPr>
            <p:cNvPr id="28" name="图片 27" descr="monte-carlo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95" y="39218"/>
              <a:ext cx="6080" cy="4451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4633" y="43609"/>
              <a:ext cx="4644" cy="15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2800" b="1">
                  <a:solidFill>
                    <a:srgbClr val="344655"/>
                  </a:solidFill>
                  <a:latin typeface="Imperial Sans Text" panose="020B0503020202020204" charset="0"/>
                  <a:cs typeface="Imperial Sans Text" panose="020B0503020202020204" charset="0"/>
                </a:rPr>
                <a:t>MONTE CARLO SAMPLING</a:t>
              </a:r>
              <a:endParaRPr lang="en-US" altLang="zh-CN" sz="2800" b="1">
                <a:solidFill>
                  <a:srgbClr val="344655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894" y="29623"/>
              <a:ext cx="6147" cy="4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>
                  <a:latin typeface="Imperial Sans Text" panose="020B0503020202020204" charset="0"/>
                  <a:cs typeface="Imperial Sans Text" panose="020B0503020202020204" charset="0"/>
                </a:rPr>
                <a:t>Attributes:</a:t>
              </a:r>
              <a:endParaRPr lang="en-US" altLang="zh-CN" sz="3200">
                <a:latin typeface="Imperial Sans Text" panose="020B0503020202020204" charset="0"/>
                <a:cs typeface="Imperial Sans Text" panose="020B0503020202020204" charset="0"/>
              </a:endParaRPr>
            </a:p>
            <a:p>
              <a:pPr marL="344170" indent="-344170" defTabSz="457200">
                <a:buFont typeface="Arial" panose="020B0604020202020204" pitchFamily="34" charset="0"/>
                <a:buChar char="•"/>
                <a:tabLst>
                  <a:tab pos="268605" algn="l"/>
                </a:tabLst>
              </a:pPr>
              <a:r>
                <a:rPr lang="en-US" altLang="zh-CN" sz="3200">
                  <a:latin typeface="Imperial Sans Text" panose="020B0503020202020204" charset="0"/>
                  <a:cs typeface="Imperial Sans Text" panose="020B0503020202020204" charset="0"/>
                </a:rPr>
                <a:t>Age</a:t>
              </a:r>
              <a:endParaRPr lang="en-US" altLang="zh-CN" sz="3200">
                <a:latin typeface="Imperial Sans Text" panose="020B0503020202020204" charset="0"/>
                <a:cs typeface="Imperial Sans Text" panose="020B0503020202020204" charset="0"/>
              </a:endParaRPr>
            </a:p>
            <a:p>
              <a:pPr marL="344170" indent="-344170">
                <a:buFont typeface="Arial" panose="020B0604020202020204" pitchFamily="34" charset="0"/>
                <a:buChar char="•"/>
              </a:pPr>
              <a:r>
                <a:rPr lang="en-US" altLang="zh-CN" sz="3200">
                  <a:latin typeface="Imperial Sans Text" panose="020B0503020202020204" charset="0"/>
                  <a:cs typeface="Imperial Sans Text" panose="020B0503020202020204" charset="0"/>
                </a:rPr>
                <a:t>Sex</a:t>
              </a:r>
              <a:endParaRPr lang="en-US" altLang="zh-CN" sz="3200">
                <a:latin typeface="Imperial Sans Text" panose="020B0503020202020204" charset="0"/>
                <a:cs typeface="Imperial Sans Text" panose="020B0503020202020204" charset="0"/>
              </a:endParaRPr>
            </a:p>
            <a:p>
              <a:pPr marL="344170" indent="-344170">
                <a:buFont typeface="Arial" panose="020B0604020202020204" pitchFamily="34" charset="0"/>
                <a:buChar char="•"/>
              </a:pPr>
              <a:r>
                <a:rPr lang="en-US" altLang="zh-CN" sz="3200">
                  <a:latin typeface="Imperial Sans Text" panose="020B0503020202020204" charset="0"/>
                  <a:cs typeface="Imperial Sans Text" panose="020B0503020202020204" charset="0"/>
                </a:rPr>
                <a:t>Location</a:t>
              </a:r>
              <a:endParaRPr lang="en-US" altLang="zh-CN" sz="3200">
                <a:latin typeface="Imperial Sans Text" panose="020B0503020202020204" charset="0"/>
                <a:cs typeface="Imperial Sans Text" panose="020B0503020202020204" charset="0"/>
              </a:endParaRPr>
            </a:p>
            <a:p>
              <a:pPr marL="344170" indent="-344170">
                <a:buFont typeface="Arial" panose="020B0604020202020204" pitchFamily="34" charset="0"/>
                <a:buChar char="•"/>
              </a:pPr>
              <a:r>
                <a:rPr lang="en-US" altLang="zh-CN" sz="3200">
                  <a:latin typeface="Imperial Sans Text" panose="020B0503020202020204" charset="0"/>
                  <a:cs typeface="Imperial Sans Text" panose="020B0503020202020204" charset="0"/>
                </a:rPr>
                <a:t>Economic activity</a:t>
              </a:r>
              <a:endParaRPr lang="en-US" altLang="zh-CN" sz="3200">
                <a:latin typeface="Imperial Sans Text" panose="020B0503020202020204" charset="0"/>
                <a:cs typeface="Imperial Sans Text" panose="020B0503020202020204" charset="0"/>
              </a:endParaRPr>
            </a:p>
            <a:p>
              <a:pPr marL="344170" indent="-344170">
                <a:buFont typeface="Arial" panose="020B0604020202020204" pitchFamily="34" charset="0"/>
                <a:buChar char="•"/>
              </a:pPr>
              <a:r>
                <a:rPr lang="en-US" altLang="zh-CN" sz="3200">
                  <a:latin typeface="Imperial Sans Text" panose="020B0503020202020204" charset="0"/>
                  <a:cs typeface="Imperial Sans Text" panose="020B0503020202020204" charset="0"/>
                </a:rPr>
                <a:t>....</a:t>
              </a:r>
              <a:endParaRPr lang="en-US" altLang="zh-CN" sz="3200"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5036" y="30018"/>
              <a:ext cx="5525" cy="37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3200">
                  <a:latin typeface="Imperial Sans Text" panose="020B0503020202020204" charset="0"/>
                  <a:cs typeface="Imperial Sans Text" panose="020B0503020202020204" charset="0"/>
                </a:rPr>
                <a:t>Modules:</a:t>
              </a:r>
              <a:endParaRPr lang="en-US" altLang="zh-CN" sz="3200">
                <a:latin typeface="Imperial Sans Text" panose="020B0503020202020204" charset="0"/>
                <a:cs typeface="Imperial Sans Text" panose="020B0503020202020204" charset="0"/>
              </a:endParaRPr>
            </a:p>
            <a:p>
              <a:pPr marL="344170" indent="-344170">
                <a:buFont typeface="Arial" panose="020B0604020202020204" pitchFamily="34" charset="0"/>
                <a:buChar char="•"/>
              </a:pPr>
              <a:r>
                <a:rPr lang="en-US" altLang="zh-CN" sz="3200">
                  <a:latin typeface="Imperial Sans Text" panose="020B0503020202020204" charset="0"/>
                  <a:cs typeface="Imperial Sans Text" panose="020B0503020202020204" charset="0"/>
                </a:rPr>
                <a:t>Availability</a:t>
              </a:r>
              <a:endParaRPr lang="en-US" altLang="zh-CN" sz="3200">
                <a:latin typeface="Imperial Sans Text" panose="020B0503020202020204" charset="0"/>
                <a:cs typeface="Imperial Sans Text" panose="020B0503020202020204" charset="0"/>
              </a:endParaRPr>
            </a:p>
            <a:p>
              <a:pPr marL="344170" indent="-344170">
                <a:buFont typeface="Arial" panose="020B0604020202020204" pitchFamily="34" charset="0"/>
                <a:buChar char="•"/>
              </a:pPr>
              <a:r>
                <a:rPr lang="en-US" altLang="zh-CN" sz="3200">
                  <a:latin typeface="Imperial Sans Text" panose="020B0503020202020204" charset="0"/>
                  <a:cs typeface="Imperial Sans Text" panose="020B0503020202020204" charset="0"/>
                </a:rPr>
                <a:t>Frequency</a:t>
              </a:r>
              <a:endParaRPr lang="en-US" altLang="zh-CN" sz="3200">
                <a:latin typeface="Imperial Sans Text" panose="020B0503020202020204" charset="0"/>
                <a:cs typeface="Imperial Sans Text" panose="020B0503020202020204" charset="0"/>
              </a:endParaRPr>
            </a:p>
            <a:p>
              <a:pPr marL="344170" indent="-344170">
                <a:buFont typeface="Arial" panose="020B0604020202020204" pitchFamily="34" charset="0"/>
                <a:buChar char="•"/>
              </a:pPr>
              <a:r>
                <a:rPr lang="en-US" altLang="zh-CN" sz="3200">
                  <a:latin typeface="Imperial Sans Text" panose="020B0503020202020204" charset="0"/>
                  <a:cs typeface="Imperial Sans Text" panose="020B0503020202020204" charset="0"/>
                </a:rPr>
                <a:t>Order Category</a:t>
              </a:r>
              <a:endParaRPr lang="en-US" altLang="zh-CN" sz="3200"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pic>
          <p:nvPicPr>
            <p:cNvPr id="36" name="图片 35" descr="poster-synorder"/>
            <p:cNvPicPr>
              <a:picLocks noChangeAspect="1"/>
            </p:cNvPicPr>
            <p:nvPr/>
          </p:nvPicPr>
          <p:blipFill>
            <a:blip r:embed="rId4"/>
            <a:srcRect l="7799" t="13981" r="5554" b="5136"/>
            <a:stretch>
              <a:fillRect/>
            </a:stretch>
          </p:blipFill>
          <p:spPr>
            <a:xfrm>
              <a:off x="11622" y="48839"/>
              <a:ext cx="3815" cy="3925"/>
            </a:xfrm>
            <a:prstGeom prst="rect">
              <a:avLst/>
            </a:prstGeom>
          </p:spPr>
        </p:pic>
        <p:pic>
          <p:nvPicPr>
            <p:cNvPr id="37" name="图片 36" descr="poster-synorder"/>
            <p:cNvPicPr>
              <a:picLocks noChangeAspect="1"/>
            </p:cNvPicPr>
            <p:nvPr/>
          </p:nvPicPr>
          <p:blipFill>
            <a:blip r:embed="rId4"/>
            <a:srcRect l="7799" t="13981" r="5554" b="5136"/>
            <a:stretch>
              <a:fillRect/>
            </a:stretch>
          </p:blipFill>
          <p:spPr>
            <a:xfrm>
              <a:off x="12323" y="49564"/>
              <a:ext cx="3815" cy="3925"/>
            </a:xfrm>
            <a:prstGeom prst="rect">
              <a:avLst/>
            </a:prstGeom>
          </p:spPr>
        </p:pic>
        <p:pic>
          <p:nvPicPr>
            <p:cNvPr id="38" name="图片 37" descr="poster-synorder"/>
            <p:cNvPicPr>
              <a:picLocks noChangeAspect="1"/>
            </p:cNvPicPr>
            <p:nvPr/>
          </p:nvPicPr>
          <p:blipFill>
            <a:blip r:embed="rId4"/>
            <a:srcRect l="7799" t="13981" r="5554" b="5136"/>
            <a:stretch>
              <a:fillRect/>
            </a:stretch>
          </p:blipFill>
          <p:spPr>
            <a:xfrm>
              <a:off x="13201" y="50418"/>
              <a:ext cx="3815" cy="3925"/>
            </a:xfrm>
            <a:prstGeom prst="rect">
              <a:avLst/>
            </a:prstGeom>
          </p:spPr>
        </p:pic>
        <p:sp>
          <p:nvSpPr>
            <p:cNvPr id="39" name="文本框 38"/>
            <p:cNvSpPr txBox="1"/>
            <p:nvPr/>
          </p:nvSpPr>
          <p:spPr>
            <a:xfrm>
              <a:off x="17193" y="49294"/>
              <a:ext cx="6147" cy="4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>
                  <a:latin typeface="Imperial Sans Text" panose="020B0503020202020204" charset="0"/>
                  <a:cs typeface="Imperial Sans Text" panose="020B0503020202020204" charset="0"/>
                </a:rPr>
                <a:t>Attributes:</a:t>
              </a:r>
              <a:endParaRPr lang="en-US" altLang="zh-CN" sz="3200">
                <a:latin typeface="Imperial Sans Text" panose="020B0503020202020204" charset="0"/>
                <a:cs typeface="Imperial Sans Text" panose="020B0503020202020204" charset="0"/>
              </a:endParaRPr>
            </a:p>
            <a:p>
              <a:pPr marL="344170" indent="-344170" defTabSz="457200">
                <a:buFont typeface="Arial" panose="020B0604020202020204" pitchFamily="34" charset="0"/>
                <a:buChar char="•"/>
                <a:tabLst>
                  <a:tab pos="268605" algn="l"/>
                </a:tabLst>
              </a:pPr>
              <a:r>
                <a:rPr lang="en-US" altLang="zh-CN" sz="3200">
                  <a:latin typeface="Imperial Sans Text" panose="020B0503020202020204" charset="0"/>
                  <a:cs typeface="Imperial Sans Text" panose="020B0503020202020204" charset="0"/>
                </a:rPr>
                <a:t>Customer features</a:t>
              </a:r>
              <a:endParaRPr lang="en-US" altLang="zh-CN" sz="3200">
                <a:latin typeface="Imperial Sans Text" panose="020B0503020202020204" charset="0"/>
                <a:cs typeface="Imperial Sans Text" panose="020B0503020202020204" charset="0"/>
              </a:endParaRPr>
            </a:p>
            <a:p>
              <a:pPr marL="344170" indent="-344170">
                <a:buFont typeface="Arial" panose="020B0604020202020204" pitchFamily="34" charset="0"/>
                <a:buChar char="•"/>
              </a:pPr>
              <a:r>
                <a:rPr lang="en-US" altLang="zh-CN" sz="3200">
                  <a:latin typeface="Imperial Sans Text" panose="020B0503020202020204" charset="0"/>
                  <a:cs typeface="Imperial Sans Text" panose="020B0503020202020204" charset="0"/>
                </a:rPr>
                <a:t>Order Category</a:t>
              </a:r>
              <a:endParaRPr lang="en-US" altLang="zh-CN" sz="3200">
                <a:latin typeface="Imperial Sans Text" panose="020B0503020202020204" charset="0"/>
                <a:cs typeface="Imperial Sans Text" panose="020B0503020202020204" charset="0"/>
              </a:endParaRPr>
            </a:p>
            <a:p>
              <a:pPr marL="344170" indent="-344170">
                <a:buFont typeface="Arial" panose="020B0604020202020204" pitchFamily="34" charset="0"/>
                <a:buChar char="•"/>
              </a:pPr>
              <a:r>
                <a:rPr lang="en-US" altLang="zh-CN" sz="3200">
                  <a:latin typeface="Imperial Sans Text" panose="020B0503020202020204" charset="0"/>
                  <a:cs typeface="Imperial Sans Text" panose="020B0503020202020204" charset="0"/>
                </a:rPr>
                <a:t>Value</a:t>
              </a:r>
              <a:endParaRPr lang="en-US" altLang="zh-CN" sz="3200">
                <a:latin typeface="Imperial Sans Text" panose="020B0503020202020204" charset="0"/>
                <a:cs typeface="Imperial Sans Text" panose="020B0503020202020204" charset="0"/>
              </a:endParaRPr>
            </a:p>
            <a:p>
              <a:pPr marL="344170" indent="-344170">
                <a:buFont typeface="Arial" panose="020B0604020202020204" pitchFamily="34" charset="0"/>
                <a:buChar char="•"/>
              </a:pPr>
              <a:r>
                <a:rPr lang="en-US" altLang="zh-CN" sz="3200">
                  <a:latin typeface="Imperial Sans Text" panose="020B0503020202020204" charset="0"/>
                  <a:cs typeface="Imperial Sans Text" panose="020B0503020202020204" charset="0"/>
                </a:rPr>
                <a:t>Weight</a:t>
              </a:r>
              <a:endParaRPr lang="en-US" altLang="zh-CN" sz="3200">
                <a:latin typeface="Imperial Sans Text" panose="020B0503020202020204" charset="0"/>
                <a:cs typeface="Imperial Sans Text" panose="020B0503020202020204" charset="0"/>
              </a:endParaRPr>
            </a:p>
            <a:p>
              <a:pPr marL="344170" indent="-344170">
                <a:buFont typeface="Arial" panose="020B0604020202020204" pitchFamily="34" charset="0"/>
                <a:buChar char="•"/>
              </a:pPr>
              <a:r>
                <a:rPr lang="en-US" altLang="zh-CN" sz="3200">
                  <a:latin typeface="Imperial Sans Text" panose="020B0503020202020204" charset="0"/>
                  <a:cs typeface="Imperial Sans Text" panose="020B0503020202020204" charset="0"/>
                </a:rPr>
                <a:t>Destination</a:t>
              </a:r>
              <a:endParaRPr lang="en-US" altLang="zh-CN" sz="3200"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pic>
          <p:nvPicPr>
            <p:cNvPr id="40" name="图片 39" descr="poster-census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9" y="16708"/>
              <a:ext cx="4899" cy="3426"/>
            </a:xfrm>
            <a:prstGeom prst="rect">
              <a:avLst/>
            </a:prstGeom>
          </p:spPr>
        </p:pic>
        <p:pic>
          <p:nvPicPr>
            <p:cNvPr id="41" name="图片 40" descr="poster-census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63" y="16690"/>
              <a:ext cx="4630" cy="3444"/>
            </a:xfrm>
            <a:prstGeom prst="rect">
              <a:avLst/>
            </a:prstGeom>
          </p:spPr>
        </p:pic>
        <p:pic>
          <p:nvPicPr>
            <p:cNvPr id="47" name="图片 46" descr="poster-reports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36" y="16690"/>
              <a:ext cx="5199" cy="2921"/>
            </a:xfrm>
            <a:prstGeom prst="rect">
              <a:avLst/>
            </a:prstGeom>
          </p:spPr>
        </p:pic>
        <p:pic>
          <p:nvPicPr>
            <p:cNvPr id="46" name="图片 45" descr="poster-reports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143" y="17779"/>
              <a:ext cx="4693" cy="2637"/>
            </a:xfrm>
            <a:prstGeom prst="rect">
              <a:avLst/>
            </a:prstGeom>
          </p:spPr>
        </p:pic>
        <p:pic>
          <p:nvPicPr>
            <p:cNvPr id="49" name="图片 48" descr="poster-reports3"/>
            <p:cNvPicPr>
              <a:picLocks noChangeAspect="1"/>
            </p:cNvPicPr>
            <p:nvPr/>
          </p:nvPicPr>
          <p:blipFill>
            <a:blip r:embed="rId9"/>
            <a:srcRect t="19573"/>
            <a:stretch>
              <a:fillRect/>
            </a:stretch>
          </p:blipFill>
          <p:spPr>
            <a:xfrm>
              <a:off x="25273" y="16634"/>
              <a:ext cx="4909" cy="2487"/>
            </a:xfrm>
            <a:prstGeom prst="rect">
              <a:avLst/>
            </a:prstGeom>
          </p:spPr>
        </p:pic>
        <p:pic>
          <p:nvPicPr>
            <p:cNvPr id="43" name="图片 42" descr="poster-reports2"/>
            <p:cNvPicPr>
              <a:picLocks noChangeAspect="1"/>
            </p:cNvPicPr>
            <p:nvPr/>
          </p:nvPicPr>
          <p:blipFill>
            <a:blip r:embed="rId10"/>
            <a:srcRect t="31358"/>
            <a:stretch>
              <a:fillRect/>
            </a:stretch>
          </p:blipFill>
          <p:spPr>
            <a:xfrm>
              <a:off x="26133" y="17779"/>
              <a:ext cx="4332" cy="2636"/>
            </a:xfrm>
            <a:prstGeom prst="rect">
              <a:avLst/>
            </a:prstGeom>
          </p:spPr>
        </p:pic>
      </p:grpSp>
      <p:grpSp>
        <p:nvGrpSpPr>
          <p:cNvPr id="120" name="组合 119"/>
          <p:cNvGrpSpPr/>
          <p:nvPr/>
        </p:nvGrpSpPr>
        <p:grpSpPr>
          <a:xfrm>
            <a:off x="6125845" y="30217110"/>
            <a:ext cx="19119215" cy="3838575"/>
            <a:chOff x="11694" y="50851"/>
            <a:chExt cx="30109" cy="6045"/>
          </a:xfrm>
        </p:grpSpPr>
        <p:sp>
          <p:nvSpPr>
            <p:cNvPr id="54" name="圆角矩形 53"/>
            <p:cNvSpPr/>
            <p:nvPr/>
          </p:nvSpPr>
          <p:spPr>
            <a:xfrm>
              <a:off x="11694" y="53866"/>
              <a:ext cx="4355" cy="1862"/>
            </a:xfrm>
            <a:prstGeom prst="roundRect">
              <a:avLst>
                <a:gd name="adj" fmla="val 30197"/>
              </a:avLst>
            </a:prstGeom>
            <a:solidFill>
              <a:srgbClr val="4E77A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Micro Sample Data</a:t>
              </a:r>
              <a:endParaRPr lang="en-US" altLang="zh-CN" sz="24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  <a:sym typeface="+mn-e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6730" y="53604"/>
              <a:ext cx="4268" cy="2388"/>
            </a:xfrm>
            <a:prstGeom prst="rect">
              <a:avLst/>
            </a:prstGeom>
            <a:solidFill>
              <a:srgbClr val="4E7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Initialize Weights based on Microdata</a:t>
              </a:r>
              <a:endParaRPr lang="en-US" altLang="zh-CN" sz="24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  <a:sym typeface="+mn-ea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21703" y="53604"/>
              <a:ext cx="4042" cy="2388"/>
            </a:xfrm>
            <a:prstGeom prst="rect">
              <a:avLst/>
            </a:prstGeom>
            <a:solidFill>
              <a:srgbClr val="4E7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Adjust Weights for Each Feature</a:t>
              </a:r>
              <a:endParaRPr lang="en-US" altLang="zh-CN" sz="24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  <a:sym typeface="+mn-ea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26450" y="53604"/>
              <a:ext cx="4798" cy="2388"/>
            </a:xfrm>
            <a:prstGeom prst="rect">
              <a:avLst/>
            </a:prstGeom>
            <a:solidFill>
              <a:srgbClr val="4E7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Check Convergence, Marginals with Constraints</a:t>
              </a:r>
              <a:endParaRPr lang="en-US" altLang="zh-CN" sz="24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  <a:sym typeface="+mn-ea"/>
              </a:endParaRPr>
            </a:p>
          </p:txBody>
        </p:sp>
        <p:sp>
          <p:nvSpPr>
            <p:cNvPr id="58" name="菱形 57"/>
            <p:cNvSpPr/>
            <p:nvPr/>
          </p:nvSpPr>
          <p:spPr>
            <a:xfrm>
              <a:off x="31787" y="53591"/>
              <a:ext cx="4896" cy="2401"/>
            </a:xfrm>
            <a:prstGeom prst="diamond">
              <a:avLst/>
            </a:prstGeom>
            <a:solidFill>
              <a:srgbClr val="4E7F7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If meet Threshold</a:t>
              </a:r>
              <a:r>
                <a:rPr lang="en-US" altLang="zh-CN" sz="2400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?</a:t>
              </a:r>
              <a:endParaRPr lang="en-US" altLang="zh-CN" sz="24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  <a:sym typeface="+mn-ea"/>
              </a:endParaRPr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37448" y="53788"/>
              <a:ext cx="4355" cy="1981"/>
            </a:xfrm>
            <a:prstGeom prst="roundRect">
              <a:avLst>
                <a:gd name="adj" fmla="val 30197"/>
              </a:avLst>
            </a:prstGeom>
            <a:solidFill>
              <a:srgbClr val="76619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Data Output:</a:t>
              </a:r>
              <a:endParaRPr lang="en-US" altLang="zh-CN" sz="2400">
                <a:latin typeface="Imperial Sans Text" panose="020B0503020202020204" charset="0"/>
                <a:cs typeface="Imperial Sans Text" panose="020B0503020202020204" charset="0"/>
              </a:endParaRPr>
            </a:p>
            <a:p>
              <a:pPr algn="ctr"/>
              <a:r>
                <a:rPr lang="en-US" altLang="zh-CN" sz="2400"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Synthetic Population</a:t>
              </a:r>
              <a:endParaRPr lang="en-US" altLang="zh-CN" sz="24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  <a:sym typeface="+mn-ea"/>
              </a:endParaRPr>
            </a:p>
          </p:txBody>
        </p:sp>
        <p:cxnSp>
          <p:nvCxnSpPr>
            <p:cNvPr id="60" name="肘形连接符 59"/>
            <p:cNvCxnSpPr>
              <a:stCxn id="54" idx="3"/>
              <a:endCxn id="55" idx="1"/>
            </p:cNvCxnSpPr>
            <p:nvPr/>
          </p:nvCxnSpPr>
          <p:spPr>
            <a:xfrm>
              <a:off x="16049" y="54797"/>
              <a:ext cx="681" cy="1"/>
            </a:xfrm>
            <a:prstGeom prst="bentConnector3">
              <a:avLst>
                <a:gd name="adj1" fmla="val 50073"/>
              </a:avLst>
            </a:prstGeom>
            <a:solidFill>
              <a:srgbClr val="4E7F74"/>
            </a:solidFill>
            <a:ln w="34925">
              <a:solidFill>
                <a:srgbClr val="375E69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2" name="肘形连接符 61"/>
            <p:cNvCxnSpPr>
              <a:stCxn id="55" idx="3"/>
              <a:endCxn id="56" idx="1"/>
            </p:cNvCxnSpPr>
            <p:nvPr/>
          </p:nvCxnSpPr>
          <p:spPr>
            <a:xfrm>
              <a:off x="20998" y="54798"/>
              <a:ext cx="705" cy="5"/>
            </a:xfrm>
            <a:prstGeom prst="bentConnector2">
              <a:avLst/>
            </a:prstGeom>
            <a:solidFill>
              <a:srgbClr val="4E7F74"/>
            </a:solidFill>
            <a:ln w="34925">
              <a:solidFill>
                <a:srgbClr val="375E69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3" name="肘形连接符 62"/>
            <p:cNvCxnSpPr>
              <a:stCxn id="56" idx="3"/>
              <a:endCxn id="57" idx="1"/>
            </p:cNvCxnSpPr>
            <p:nvPr/>
          </p:nvCxnSpPr>
          <p:spPr>
            <a:xfrm>
              <a:off x="25745" y="54798"/>
              <a:ext cx="705" cy="5"/>
            </a:xfrm>
            <a:prstGeom prst="bentConnector2">
              <a:avLst/>
            </a:prstGeom>
            <a:solidFill>
              <a:srgbClr val="4E7F74"/>
            </a:solidFill>
            <a:ln w="34925">
              <a:solidFill>
                <a:srgbClr val="375E69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4" name="肘形连接符 63"/>
            <p:cNvCxnSpPr>
              <a:stCxn id="57" idx="3"/>
              <a:endCxn id="58" idx="1"/>
            </p:cNvCxnSpPr>
            <p:nvPr/>
          </p:nvCxnSpPr>
          <p:spPr>
            <a:xfrm flipV="1">
              <a:off x="31248" y="54792"/>
              <a:ext cx="539" cy="6"/>
            </a:xfrm>
            <a:prstGeom prst="bentConnector3">
              <a:avLst>
                <a:gd name="adj1" fmla="val 50093"/>
              </a:avLst>
            </a:prstGeom>
            <a:solidFill>
              <a:srgbClr val="4E7F74"/>
            </a:solidFill>
            <a:ln w="34925">
              <a:solidFill>
                <a:srgbClr val="375E69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5" name="肘形连接符 64"/>
            <p:cNvCxnSpPr>
              <a:stCxn id="58" idx="2"/>
              <a:endCxn id="56" idx="2"/>
            </p:cNvCxnSpPr>
            <p:nvPr/>
          </p:nvCxnSpPr>
          <p:spPr>
            <a:xfrm rot="5400000">
              <a:off x="28980" y="50737"/>
              <a:ext cx="5" cy="10511"/>
            </a:xfrm>
            <a:prstGeom prst="bentConnector3">
              <a:avLst>
                <a:gd name="adj1" fmla="val 17540000"/>
              </a:avLst>
            </a:prstGeom>
            <a:solidFill>
              <a:srgbClr val="4E7F74"/>
            </a:solidFill>
            <a:ln w="34925">
              <a:solidFill>
                <a:srgbClr val="375E69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6" name="肘形连接符 65"/>
            <p:cNvCxnSpPr>
              <a:stCxn id="58" idx="3"/>
              <a:endCxn id="59" idx="1"/>
            </p:cNvCxnSpPr>
            <p:nvPr/>
          </p:nvCxnSpPr>
          <p:spPr>
            <a:xfrm flipV="1">
              <a:off x="36683" y="54779"/>
              <a:ext cx="765" cy="13"/>
            </a:xfrm>
            <a:prstGeom prst="bentConnector3">
              <a:avLst>
                <a:gd name="adj1" fmla="val 50065"/>
              </a:avLst>
            </a:prstGeom>
            <a:solidFill>
              <a:srgbClr val="4E7F74"/>
            </a:solidFill>
            <a:ln w="34925">
              <a:solidFill>
                <a:srgbClr val="375E69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67" name="文本框 66"/>
            <p:cNvSpPr txBox="1"/>
            <p:nvPr/>
          </p:nvSpPr>
          <p:spPr>
            <a:xfrm>
              <a:off x="28426" y="56268"/>
              <a:ext cx="96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b="1">
                  <a:latin typeface="Imperial Sans Text" panose="020B0503020202020204" charset="0"/>
                  <a:cs typeface="Imperial Sans Text" panose="020B0503020202020204" charset="0"/>
                </a:rPr>
                <a:t>No</a:t>
              </a:r>
              <a:endParaRPr lang="en-US" altLang="zh-CN" sz="2000" b="1"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36567" y="54151"/>
              <a:ext cx="110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b="1">
                  <a:latin typeface="Imperial Sans Text" panose="020B0503020202020204" charset="0"/>
                  <a:cs typeface="Imperial Sans Text" panose="020B0503020202020204" charset="0"/>
                </a:rPr>
                <a:t>Yes</a:t>
              </a:r>
              <a:endParaRPr lang="en-US" altLang="zh-CN" sz="2000" b="1"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26681" y="50865"/>
              <a:ext cx="4355" cy="1862"/>
            </a:xfrm>
            <a:prstGeom prst="roundRect">
              <a:avLst>
                <a:gd name="adj" fmla="val 30197"/>
              </a:avLst>
            </a:prstGeom>
            <a:solidFill>
              <a:srgbClr val="4E77A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Census Statistics</a:t>
              </a:r>
              <a:endParaRPr lang="en-US" altLang="zh-CN" sz="24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  <a:sym typeface="+mn-ea"/>
              </a:endParaRPr>
            </a:p>
          </p:txBody>
        </p:sp>
        <p:cxnSp>
          <p:nvCxnSpPr>
            <p:cNvPr id="70" name="肘形连接符 69"/>
            <p:cNvCxnSpPr>
              <a:stCxn id="69" idx="2"/>
              <a:endCxn id="57" idx="0"/>
            </p:cNvCxnSpPr>
            <p:nvPr/>
          </p:nvCxnSpPr>
          <p:spPr>
            <a:xfrm rot="5400000">
              <a:off x="28416" y="53161"/>
              <a:ext cx="877" cy="10"/>
            </a:xfrm>
            <a:prstGeom prst="bentConnector3">
              <a:avLst>
                <a:gd name="adj1" fmla="val 50000"/>
              </a:avLst>
            </a:prstGeom>
            <a:solidFill>
              <a:srgbClr val="4E7F74"/>
            </a:solidFill>
            <a:ln w="34925">
              <a:solidFill>
                <a:srgbClr val="375E69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71" name="组合 70"/>
            <p:cNvGrpSpPr/>
            <p:nvPr/>
          </p:nvGrpSpPr>
          <p:grpSpPr>
            <a:xfrm rot="0">
              <a:off x="12025" y="50851"/>
              <a:ext cx="11997" cy="1569"/>
              <a:chOff x="1336" y="7239"/>
              <a:chExt cx="11997" cy="1569"/>
            </a:xfrm>
          </p:grpSpPr>
          <p:sp>
            <p:nvSpPr>
              <p:cNvPr id="72" name="圆角矩形 71"/>
              <p:cNvSpPr/>
              <p:nvPr/>
            </p:nvSpPr>
            <p:spPr>
              <a:xfrm>
                <a:off x="1336" y="7864"/>
                <a:ext cx="3694" cy="944"/>
              </a:xfrm>
              <a:prstGeom prst="roundRect">
                <a:avLst>
                  <a:gd name="adj" fmla="val 30197"/>
                </a:avLst>
              </a:prstGeom>
              <a:solidFill>
                <a:srgbClr val="4E77A4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latin typeface="Imperial Sans Text" panose="020B0503020202020204" charset="0"/>
                    <a:cs typeface="Imperial Sans Text" panose="020B0503020202020204" charset="0"/>
                    <a:sym typeface="+mn-ea"/>
                  </a:rPr>
                  <a:t>Input Data</a:t>
                </a:r>
                <a:endParaRPr lang="en-US" altLang="zh-CN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  <a:sym typeface="+mn-ea"/>
                </a:endParaRPr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9638" y="7859"/>
                <a:ext cx="3695" cy="944"/>
              </a:xfrm>
              <a:prstGeom prst="roundRect">
                <a:avLst>
                  <a:gd name="adj" fmla="val 30197"/>
                </a:avLst>
              </a:prstGeom>
              <a:solidFill>
                <a:srgbClr val="766193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latin typeface="Imperial Sans Text" panose="020B0503020202020204" charset="0"/>
                    <a:cs typeface="Imperial Sans Text" panose="020B0503020202020204" charset="0"/>
                    <a:sym typeface="+mn-ea"/>
                  </a:rPr>
                  <a:t>Process Output</a:t>
                </a:r>
                <a:endParaRPr lang="en-US" altLang="zh-CN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  <a:sym typeface="+mn-ea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5519" y="7865"/>
                <a:ext cx="3695" cy="943"/>
              </a:xfrm>
              <a:prstGeom prst="rect">
                <a:avLst/>
              </a:prstGeom>
              <a:solidFill>
                <a:srgbClr val="4E7F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bg1"/>
                    </a:solidFill>
                    <a:latin typeface="Imperial Sans Text" panose="020B0503020202020204" charset="0"/>
                    <a:cs typeface="Imperial Sans Text" panose="020B0503020202020204" charset="0"/>
                  </a:rPr>
                  <a:t>Functional Process </a:t>
                </a:r>
                <a:endParaRPr lang="en-US" altLang="zh-CN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1336" y="7239"/>
                <a:ext cx="3008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2000" b="1">
                    <a:latin typeface="Imperial Sans Text" panose="020B0503020202020204" charset="0"/>
                    <a:cs typeface="Imperial Sans Text" panose="020B0503020202020204" charset="0"/>
                  </a:rPr>
                  <a:t>Components</a:t>
                </a:r>
                <a:endParaRPr lang="en-US" altLang="zh-CN" sz="2000" b="1">
                  <a:latin typeface="Imperial Sans Text" panose="020B0503020202020204" charset="0"/>
                  <a:cs typeface="Imperial Sans Text" panose="020B050302020202020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6" name="组合 75"/>
          <p:cNvGrpSpPr/>
          <p:nvPr/>
        </p:nvGrpSpPr>
        <p:grpSpPr>
          <a:xfrm>
            <a:off x="6231255" y="15939135"/>
            <a:ext cx="18062575" cy="6489700"/>
            <a:chOff x="9813" y="25101"/>
            <a:chExt cx="28445" cy="10220"/>
          </a:xfrm>
        </p:grpSpPr>
        <p:sp>
          <p:nvSpPr>
            <p:cNvPr id="9" name="文本框 8"/>
            <p:cNvSpPr txBox="1"/>
            <p:nvPr/>
          </p:nvSpPr>
          <p:spPr>
            <a:xfrm>
              <a:off x="29434" y="27695"/>
              <a:ext cx="810" cy="47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>
                  <a:latin typeface="Imperial Sans Text" panose="020B0503020202020204" charset="0"/>
                  <a:cs typeface="Imperial Sans Text" panose="020B0503020202020204" charset="0"/>
                </a:rPr>
                <a:t>No</a:t>
              </a:r>
              <a:endParaRPr lang="en-US" altLang="zh-CN"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4994" y="31866"/>
              <a:ext cx="2345" cy="1220"/>
            </a:xfrm>
            <a:prstGeom prst="rect">
              <a:avLst/>
            </a:prstGeom>
            <a:solidFill>
              <a:srgbClr val="4E7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</a:rPr>
                <a:t>Frequency</a:t>
              </a:r>
              <a:endParaRPr lang="en-US" altLang="zh-CN" sz="20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9540" y="31866"/>
              <a:ext cx="2345" cy="1220"/>
            </a:xfrm>
            <a:prstGeom prst="rect">
              <a:avLst/>
            </a:prstGeom>
            <a:solidFill>
              <a:srgbClr val="4E7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</a:rPr>
                <a:t>Category</a:t>
              </a:r>
              <a:endParaRPr lang="en-US" altLang="zh-CN" sz="20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1764" y="25101"/>
              <a:ext cx="10211" cy="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>
                <a:lnSpc>
                  <a:spcPct val="105000"/>
                </a:lnSpc>
              </a:pPr>
              <a:r>
                <a:rPr lang="en-US" altLang="zh-CN" sz="2400" b="1" dirty="0">
                  <a:solidFill>
                    <a:schemeClr val="tx1"/>
                  </a:solidFill>
                  <a:latin typeface="Imperial Sans Text" panose="020B0503020202020204" charset="0"/>
                  <a:cs typeface="Imperial Sans Text" panose="020B0503020202020204" charset="0"/>
                </a:rPr>
                <a:t>Behaviour Modelling: Fuzzy Inference System</a:t>
              </a:r>
              <a:endParaRPr lang="en-US" altLang="zh-CN" sz="2400" b="1" dirty="0">
                <a:solidFill>
                  <a:schemeClr val="tx1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6596" y="25114"/>
              <a:ext cx="10947" cy="7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>
                <a:lnSpc>
                  <a:spcPct val="105000"/>
                </a:lnSpc>
              </a:pPr>
              <a:r>
                <a:rPr lang="en-US" altLang="zh-CN" sz="2400" b="1" dirty="0">
                  <a:solidFill>
                    <a:schemeClr val="tx1"/>
                  </a:solidFill>
                  <a:latin typeface="Imperial Sans Text" panose="020B0503020202020204" charset="0"/>
                  <a:cs typeface="Imperial Sans Text" panose="020B0503020202020204" charset="0"/>
                </a:rPr>
                <a:t>Demand Generation: Monte Carlo (MC) Sampling</a:t>
              </a:r>
              <a:endParaRPr lang="en-US" altLang="zh-CN" sz="2400" b="1" dirty="0">
                <a:solidFill>
                  <a:schemeClr val="tx1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3838" y="27931"/>
              <a:ext cx="4657" cy="2263"/>
            </a:xfrm>
            <a:prstGeom prst="rect">
              <a:avLst/>
            </a:prstGeom>
            <a:solidFill>
              <a:srgbClr val="4E7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</a:rPr>
                <a:t>Demographic Features</a:t>
              </a:r>
              <a:endParaRPr lang="en-US" altLang="zh-CN" sz="20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  <a:p>
              <a:pPr marL="342900" indent="-187325" algn="l" defTabSz="914400">
                <a:buFont typeface="Arial" panose="020B0604020202020204" pitchFamily="34" charset="0"/>
                <a:buChar char="•"/>
                <a:tabLst>
                  <a:tab pos="268605" algn="l"/>
                </a:tabLst>
              </a:pPr>
              <a:r>
                <a:rPr lang="en-US" altLang="zh-CN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</a:rPr>
                <a:t>Age</a:t>
              </a:r>
              <a:endParaRPr lang="en-US" altLang="zh-CN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  <a:p>
              <a:pPr marL="342900" indent="-187325" algn="l" defTabSz="914400">
                <a:buFont typeface="Arial" panose="020B0604020202020204" pitchFamily="34" charset="0"/>
                <a:buChar char="•"/>
                <a:tabLst>
                  <a:tab pos="268605" algn="l"/>
                </a:tabLst>
              </a:pPr>
              <a:r>
                <a:rPr lang="en-US" altLang="zh-CN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</a:rPr>
                <a:t>Sex</a:t>
              </a:r>
              <a:endParaRPr lang="en-US" altLang="zh-CN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  <a:p>
              <a:pPr marL="342900" indent="-187325" algn="l" defTabSz="914400">
                <a:buFont typeface="Arial" panose="020B0604020202020204" pitchFamily="34" charset="0"/>
                <a:buChar char="•"/>
                <a:tabLst>
                  <a:tab pos="268605" algn="l"/>
                </a:tabLst>
              </a:pPr>
              <a:r>
                <a:rPr lang="en-US" altLang="zh-CN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</a:rPr>
                <a:t>Marital Status</a:t>
              </a:r>
              <a:endParaRPr lang="en-US" altLang="zh-CN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  <a:p>
              <a:pPr marL="342900" indent="-187325" algn="l" defTabSz="914400">
                <a:buFont typeface="Arial" panose="020B0604020202020204" pitchFamily="34" charset="0"/>
                <a:buChar char="•"/>
                <a:tabLst>
                  <a:tab pos="268605" algn="l"/>
                </a:tabLst>
              </a:pPr>
              <a:r>
                <a:rPr lang="en-US" altLang="zh-CN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</a:rPr>
                <a:t>...</a:t>
              </a:r>
              <a:endParaRPr lang="en-US" altLang="zh-CN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30012" y="25945"/>
              <a:ext cx="4116" cy="1243"/>
            </a:xfrm>
            <a:prstGeom prst="roundRect">
              <a:avLst>
                <a:gd name="adj" fmla="val 30197"/>
              </a:avLst>
            </a:prstGeom>
            <a:solidFill>
              <a:srgbClr val="4E77A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Synthetic Population Instance </a:t>
              </a:r>
              <a:endParaRPr lang="en-US" altLang="zh-CN" sz="20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  <a:sym typeface="+mn-ea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14013" y="25907"/>
              <a:ext cx="4101" cy="1318"/>
            </a:xfrm>
            <a:prstGeom prst="roundRect">
              <a:avLst>
                <a:gd name="adj" fmla="val 30197"/>
              </a:avLst>
            </a:prstGeom>
            <a:solidFill>
              <a:srgbClr val="4E77A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Multi-Source E-commerce Reports </a:t>
              </a:r>
              <a:endParaRPr lang="en-US" altLang="zh-CN" sz="20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  <a:sym typeface="+mn-ea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6674" y="27560"/>
              <a:ext cx="2573" cy="1220"/>
            </a:xfrm>
            <a:prstGeom prst="rect">
              <a:avLst/>
            </a:prstGeom>
            <a:solidFill>
              <a:srgbClr val="4E7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</a:rPr>
                <a:t>Non-online Customer</a:t>
              </a:r>
              <a:endParaRPr lang="en-US" altLang="zh-CN" sz="20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0485" y="29270"/>
              <a:ext cx="3206" cy="1063"/>
            </a:xfrm>
            <a:prstGeom prst="rect">
              <a:avLst/>
            </a:prstGeom>
            <a:solidFill>
              <a:srgbClr val="4E7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</a:rPr>
                <a:t>Frequency</a:t>
              </a:r>
              <a:endParaRPr lang="en-US" altLang="zh-CN" sz="20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0487" y="30831"/>
              <a:ext cx="3206" cy="1063"/>
            </a:xfrm>
            <a:prstGeom prst="rect">
              <a:avLst/>
            </a:prstGeom>
            <a:solidFill>
              <a:srgbClr val="4E7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</a:rPr>
                <a:t>Category</a:t>
              </a:r>
              <a:endParaRPr lang="en-US" altLang="zh-CN" sz="20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cxnSp>
          <p:nvCxnSpPr>
            <p:cNvPr id="37" name="肘形连接符 36"/>
            <p:cNvCxnSpPr>
              <a:stCxn id="40" idx="2"/>
              <a:endCxn id="34" idx="0"/>
            </p:cNvCxnSpPr>
            <p:nvPr/>
          </p:nvCxnSpPr>
          <p:spPr>
            <a:xfrm rot="5400000" flipV="1">
              <a:off x="31836" y="29018"/>
              <a:ext cx="498" cy="6"/>
            </a:xfrm>
            <a:prstGeom prst="bentConnector3">
              <a:avLst>
                <a:gd name="adj1" fmla="val 50000"/>
              </a:avLst>
            </a:prstGeom>
            <a:ln w="34925">
              <a:solidFill>
                <a:srgbClr val="375E69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8" name="肘形连接符 37"/>
            <p:cNvCxnSpPr>
              <a:stCxn id="34" idx="2"/>
              <a:endCxn id="36" idx="0"/>
            </p:cNvCxnSpPr>
            <p:nvPr/>
          </p:nvCxnSpPr>
          <p:spPr>
            <a:xfrm rot="5400000" flipV="1">
              <a:off x="31840" y="30581"/>
              <a:ext cx="498" cy="2"/>
            </a:xfrm>
            <a:prstGeom prst="bentConnector3">
              <a:avLst>
                <a:gd name="adj1" fmla="val 50000"/>
              </a:avLst>
            </a:prstGeom>
            <a:solidFill>
              <a:srgbClr val="4E7F74"/>
            </a:solidFill>
            <a:ln w="34925">
              <a:solidFill>
                <a:srgbClr val="375E69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34282" y="34003"/>
              <a:ext cx="2404" cy="11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indent="0" algn="l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chemeClr val="tx1"/>
                  </a:solidFill>
                  <a:latin typeface="Imperial Sans Text" panose="020B0503020202020204" charset="0"/>
                  <a:cs typeface="Imperial Sans Text" panose="020B0503020202020204" charset="0"/>
                </a:rPr>
                <a:t>Attribute</a:t>
              </a:r>
              <a:endParaRPr lang="en-US" altLang="zh-CN" dirty="0">
                <a:solidFill>
                  <a:schemeClr val="tx1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  <a:p>
              <a:pPr marL="285750" indent="-28575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/>
                  </a:solidFill>
                  <a:latin typeface="Imperial Sans Text" panose="020B0503020202020204" charset="0"/>
                  <a:cs typeface="Imperial Sans Text" panose="020B0503020202020204" charset="0"/>
                </a:rPr>
                <a:t>Category</a:t>
              </a:r>
              <a:endParaRPr lang="en-US" altLang="zh-CN" dirty="0">
                <a:solidFill>
                  <a:schemeClr val="tx1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  <a:p>
              <a:pPr marL="285750" indent="-28575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/>
                  </a:solidFill>
                  <a:latin typeface="Imperial Sans Text" panose="020B0503020202020204" charset="0"/>
                  <a:cs typeface="Imperial Sans Text" panose="020B0503020202020204" charset="0"/>
                </a:rPr>
                <a:t>Value</a:t>
              </a:r>
              <a:endParaRPr lang="en-US" altLang="zh-CN" sz="1600" dirty="0">
                <a:solidFill>
                  <a:schemeClr val="tx1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sp>
          <p:nvSpPr>
            <p:cNvPr id="40" name="菱形 39"/>
            <p:cNvSpPr/>
            <p:nvPr/>
          </p:nvSpPr>
          <p:spPr>
            <a:xfrm>
              <a:off x="30138" y="27569"/>
              <a:ext cx="3887" cy="1203"/>
            </a:xfrm>
            <a:prstGeom prst="diamond">
              <a:avLst/>
            </a:prstGeom>
            <a:solidFill>
              <a:srgbClr val="4E7F7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Available?</a:t>
              </a:r>
              <a:endParaRPr lang="en-US" altLang="zh-CN" sz="20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  <a:sym typeface="+mn-ea"/>
              </a:endParaRPr>
            </a:p>
          </p:txBody>
        </p:sp>
        <p:cxnSp>
          <p:nvCxnSpPr>
            <p:cNvPr id="41" name="肘形连接符 40"/>
            <p:cNvCxnSpPr>
              <a:stCxn id="40" idx="1"/>
              <a:endCxn id="33" idx="3"/>
            </p:cNvCxnSpPr>
            <p:nvPr/>
          </p:nvCxnSpPr>
          <p:spPr>
            <a:xfrm rot="10800000">
              <a:off x="29247" y="28170"/>
              <a:ext cx="891" cy="1"/>
            </a:xfrm>
            <a:prstGeom prst="bentConnector3">
              <a:avLst>
                <a:gd name="adj1" fmla="val 49944"/>
              </a:avLst>
            </a:prstGeom>
            <a:solidFill>
              <a:srgbClr val="4E7F74"/>
            </a:solidFill>
            <a:ln w="34925">
              <a:solidFill>
                <a:srgbClr val="375E69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31179" y="28690"/>
              <a:ext cx="108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Imperial Sans Text" panose="020B0503020202020204" charset="0"/>
                  <a:cs typeface="Imperial Sans Text" panose="020B0503020202020204" charset="0"/>
                </a:rPr>
                <a:t>Yes</a:t>
              </a:r>
              <a:endParaRPr lang="en-US" altLang="zh-CN"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0483" y="31866"/>
              <a:ext cx="2345" cy="1220"/>
            </a:xfrm>
            <a:prstGeom prst="rect">
              <a:avLst/>
            </a:prstGeom>
            <a:solidFill>
              <a:srgbClr val="4E7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</a:rPr>
                <a:t>Availability</a:t>
              </a:r>
              <a:endParaRPr lang="en-US" altLang="zh-CN" sz="20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cxnSp>
          <p:nvCxnSpPr>
            <p:cNvPr id="44" name="肘形连接符 43"/>
            <p:cNvCxnSpPr>
              <a:stCxn id="29" idx="2"/>
              <a:endCxn id="43" idx="0"/>
            </p:cNvCxnSpPr>
            <p:nvPr/>
          </p:nvCxnSpPr>
          <p:spPr>
            <a:xfrm rot="5400000">
              <a:off x="13076" y="28775"/>
              <a:ext cx="1672" cy="4511"/>
            </a:xfrm>
            <a:prstGeom prst="bentConnector3">
              <a:avLst>
                <a:gd name="adj1" fmla="val 49970"/>
              </a:avLst>
            </a:prstGeom>
            <a:solidFill>
              <a:srgbClr val="4E7F74"/>
            </a:solidFill>
            <a:ln w="34925">
              <a:solidFill>
                <a:srgbClr val="375E69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6" name="肘形连接符 45"/>
            <p:cNvCxnSpPr>
              <a:stCxn id="29" idx="2"/>
              <a:endCxn id="12" idx="0"/>
            </p:cNvCxnSpPr>
            <p:nvPr/>
          </p:nvCxnSpPr>
          <p:spPr>
            <a:xfrm rot="5400000" flipV="1">
              <a:off x="15331" y="31030"/>
              <a:ext cx="1672" cy="5"/>
            </a:xfrm>
            <a:prstGeom prst="bentConnector2">
              <a:avLst/>
            </a:prstGeom>
            <a:solidFill>
              <a:srgbClr val="4E7F74"/>
            </a:solidFill>
            <a:ln w="34925">
              <a:solidFill>
                <a:srgbClr val="375E69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8" name="肘形连接符 47"/>
            <p:cNvCxnSpPr>
              <a:stCxn id="29" idx="2"/>
              <a:endCxn id="15" idx="0"/>
            </p:cNvCxnSpPr>
            <p:nvPr/>
          </p:nvCxnSpPr>
          <p:spPr>
            <a:xfrm rot="5400000" flipV="1">
              <a:off x="17604" y="28757"/>
              <a:ext cx="1672" cy="4546"/>
            </a:xfrm>
            <a:prstGeom prst="bentConnector3">
              <a:avLst>
                <a:gd name="adj1" fmla="val 50000"/>
              </a:avLst>
            </a:prstGeom>
            <a:solidFill>
              <a:srgbClr val="4E7F74"/>
            </a:solidFill>
            <a:ln w="34925">
              <a:solidFill>
                <a:srgbClr val="375E69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9" name="圆角矩形 48"/>
            <p:cNvSpPr/>
            <p:nvPr/>
          </p:nvSpPr>
          <p:spPr>
            <a:xfrm>
              <a:off x="9813" y="34003"/>
              <a:ext cx="3685" cy="1318"/>
            </a:xfrm>
            <a:prstGeom prst="roundRect">
              <a:avLst>
                <a:gd name="adj" fmla="val 30197"/>
              </a:avLst>
            </a:prstGeom>
            <a:solidFill>
              <a:srgbClr val="76619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FIS Rule Base for Availability</a:t>
              </a:r>
              <a:endParaRPr lang="en-US" altLang="zh-CN" sz="20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  <a:sym typeface="+mn-ea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14324" y="34003"/>
              <a:ext cx="3685" cy="1318"/>
            </a:xfrm>
            <a:prstGeom prst="roundRect">
              <a:avLst>
                <a:gd name="adj" fmla="val 30197"/>
              </a:avLst>
            </a:prstGeom>
            <a:solidFill>
              <a:srgbClr val="76619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FIS Rule Base for Frequency</a:t>
              </a:r>
              <a:endParaRPr lang="en-US" altLang="zh-CN" sz="20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  <a:sym typeface="+mn-ea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18868" y="34003"/>
              <a:ext cx="3685" cy="1318"/>
            </a:xfrm>
            <a:prstGeom prst="roundRect">
              <a:avLst>
                <a:gd name="adj" fmla="val 30197"/>
              </a:avLst>
            </a:prstGeom>
            <a:solidFill>
              <a:srgbClr val="76619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FIS Rule Base for Order Category</a:t>
              </a:r>
              <a:endParaRPr lang="en-US" altLang="zh-CN" sz="20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  <a:sym typeface="+mn-ea"/>
              </a:endParaRPr>
            </a:p>
          </p:txBody>
        </p:sp>
        <p:sp>
          <p:nvSpPr>
            <p:cNvPr id="52" name="右箭头 51"/>
            <p:cNvSpPr/>
            <p:nvPr/>
          </p:nvSpPr>
          <p:spPr>
            <a:xfrm rot="5400000">
              <a:off x="15890" y="27224"/>
              <a:ext cx="554" cy="706"/>
            </a:xfrm>
            <a:prstGeom prst="rightArrow">
              <a:avLst/>
            </a:prstGeom>
            <a:solidFill>
              <a:srgbClr val="4E7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cxnSp>
          <p:nvCxnSpPr>
            <p:cNvPr id="53" name="肘形连接符 52"/>
            <p:cNvCxnSpPr>
              <a:stCxn id="30" idx="2"/>
              <a:endCxn id="40" idx="0"/>
            </p:cNvCxnSpPr>
            <p:nvPr/>
          </p:nvCxnSpPr>
          <p:spPr>
            <a:xfrm rot="5400000" flipV="1">
              <a:off x="31886" y="27373"/>
              <a:ext cx="381" cy="12"/>
            </a:xfrm>
            <a:prstGeom prst="bentConnector3">
              <a:avLst>
                <a:gd name="adj1" fmla="val 50000"/>
              </a:avLst>
            </a:prstGeom>
            <a:solidFill>
              <a:srgbClr val="4E7F74"/>
            </a:solidFill>
            <a:ln w="34925">
              <a:solidFill>
                <a:srgbClr val="375E69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4" name="圆角矩形 53"/>
            <p:cNvSpPr/>
            <p:nvPr/>
          </p:nvSpPr>
          <p:spPr>
            <a:xfrm>
              <a:off x="30244" y="33936"/>
              <a:ext cx="3685" cy="1318"/>
            </a:xfrm>
            <a:prstGeom prst="roundRect">
              <a:avLst>
                <a:gd name="adj" fmla="val 30197"/>
              </a:avLst>
            </a:prstGeom>
            <a:solidFill>
              <a:srgbClr val="76619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Synthetic Order Instance</a:t>
              </a:r>
              <a:endParaRPr lang="en-US" altLang="zh-CN" sz="20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  <a:sym typeface="+mn-ea"/>
              </a:endParaRPr>
            </a:p>
          </p:txBody>
        </p:sp>
        <p:cxnSp>
          <p:nvCxnSpPr>
            <p:cNvPr id="55" name="肘形连接符 54"/>
            <p:cNvCxnSpPr>
              <a:stCxn id="36" idx="2"/>
              <a:endCxn id="54" idx="0"/>
            </p:cNvCxnSpPr>
            <p:nvPr/>
          </p:nvCxnSpPr>
          <p:spPr>
            <a:xfrm rot="5400000">
              <a:off x="31068" y="32914"/>
              <a:ext cx="2042" cy="3"/>
            </a:xfrm>
            <a:prstGeom prst="bentConnector3">
              <a:avLst>
                <a:gd name="adj1" fmla="val 49976"/>
              </a:avLst>
            </a:prstGeom>
            <a:solidFill>
              <a:srgbClr val="4E7F74"/>
            </a:solidFill>
            <a:ln w="34925">
              <a:solidFill>
                <a:srgbClr val="375E69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6" name="文本框 55"/>
            <p:cNvSpPr txBox="1"/>
            <p:nvPr/>
          </p:nvSpPr>
          <p:spPr>
            <a:xfrm>
              <a:off x="34175" y="27572"/>
              <a:ext cx="40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latin typeface="Imperial Sans Text" panose="020B0503020202020204" charset="0"/>
                  <a:cs typeface="Imperial Sans Text" panose="020B0503020202020204" charset="0"/>
                </a:rPr>
                <a:t>Bernoulli MC</a:t>
              </a:r>
              <a:endParaRPr lang="en-US" altLang="zh-CN" b="1">
                <a:latin typeface="Imperial Sans Text" panose="020B0503020202020204" charset="0"/>
                <a:cs typeface="Imperial Sans Text" panose="020B0503020202020204" charset="0"/>
              </a:endParaRPr>
            </a:p>
            <a:p>
              <a:r>
                <a:rPr lang="en-US" altLang="zh-CN">
                  <a:latin typeface="Imperial Sans Text" panose="020B0503020202020204" charset="0"/>
                  <a:cs typeface="Imperial Sans Text" panose="020B0503020202020204" charset="0"/>
                  <a:sym typeface="+mn-ea"/>
                </a:rPr>
                <a:t>Binary results: yes or no</a:t>
              </a:r>
              <a:endParaRPr lang="en-US" altLang="zh-CN"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4175" y="28972"/>
              <a:ext cx="4082" cy="148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b="1">
                  <a:latin typeface="Imperial Sans Text" panose="020B0503020202020204" charset="0"/>
                  <a:cs typeface="Imperial Sans Text" panose="020B0503020202020204" charset="0"/>
                </a:rPr>
                <a:t>Poisson MC</a:t>
              </a:r>
              <a:endParaRPr lang="en-US" altLang="zh-CN" b="1">
                <a:latin typeface="Imperial Sans Text" panose="020B0503020202020204" charset="0"/>
                <a:cs typeface="Imperial Sans Text" panose="020B0503020202020204" charset="0"/>
              </a:endParaRPr>
            </a:p>
            <a:p>
              <a:r>
                <a:rPr lang="en-US" altLang="zh-CN">
                  <a:latin typeface="Imperial Sans Text" panose="020B0503020202020204" charset="0"/>
                  <a:cs typeface="Imperial Sans Text" panose="020B0503020202020204" charset="0"/>
                </a:rPr>
                <a:t>How any times an event happens in a fixed time </a:t>
              </a:r>
              <a:endParaRPr lang="en-US" altLang="zh-CN"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4175" y="30661"/>
              <a:ext cx="4083" cy="15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b="1">
                  <a:latin typeface="Imperial Sans Text" panose="020B0503020202020204" charset="0"/>
                  <a:cs typeface="Imperial Sans Text" panose="020B0503020202020204" charset="0"/>
                </a:rPr>
                <a:t>Discrete Random MC</a:t>
              </a:r>
              <a:endParaRPr lang="en-US" altLang="zh-CN" b="1">
                <a:latin typeface="Imperial Sans Text" panose="020B0503020202020204" charset="0"/>
                <a:cs typeface="Imperial Sans Text" panose="020B0503020202020204" charset="0"/>
              </a:endParaRPr>
            </a:p>
            <a:p>
              <a:r>
                <a:rPr lang="en-US" altLang="zh-CN">
                  <a:latin typeface="Imperial Sans Text" panose="020B0503020202020204" charset="0"/>
                  <a:cs typeface="Imperial Sans Text" panose="020B0503020202020204" charset="0"/>
                </a:rPr>
                <a:t>Restults are discrete values</a:t>
              </a:r>
              <a:endParaRPr lang="en-US" altLang="zh-CN"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 rot="0">
              <a:off x="24837" y="30967"/>
              <a:ext cx="2605" cy="4222"/>
              <a:chOff x="1901" y="7894"/>
              <a:chExt cx="3131" cy="4222"/>
            </a:xfrm>
          </p:grpSpPr>
          <p:sp>
            <p:nvSpPr>
              <p:cNvPr id="62" name="圆角矩形 61"/>
              <p:cNvSpPr/>
              <p:nvPr/>
            </p:nvSpPr>
            <p:spPr>
              <a:xfrm>
                <a:off x="1901" y="8474"/>
                <a:ext cx="3130" cy="944"/>
              </a:xfrm>
              <a:prstGeom prst="roundRect">
                <a:avLst>
                  <a:gd name="adj" fmla="val 30197"/>
                </a:avLst>
              </a:prstGeom>
              <a:solidFill>
                <a:srgbClr val="4E77A4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>
                    <a:latin typeface="Imperial Sans Text" panose="020B0503020202020204" charset="0"/>
                    <a:cs typeface="Imperial Sans Text" panose="020B0503020202020204" charset="0"/>
                    <a:sym typeface="+mn-ea"/>
                  </a:rPr>
                  <a:t>Input Data</a:t>
                </a:r>
                <a:endParaRPr lang="en-US" altLang="zh-CN" sz="1600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  <a:sym typeface="+mn-ea"/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1901" y="11172"/>
                <a:ext cx="3130" cy="944"/>
              </a:xfrm>
              <a:prstGeom prst="roundRect">
                <a:avLst>
                  <a:gd name="adj" fmla="val 30197"/>
                </a:avLst>
              </a:prstGeom>
              <a:solidFill>
                <a:srgbClr val="766193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>
                    <a:latin typeface="Imperial Sans Text" panose="020B0503020202020204" charset="0"/>
                    <a:cs typeface="Imperial Sans Text" panose="020B0503020202020204" charset="0"/>
                    <a:sym typeface="+mn-ea"/>
                  </a:rPr>
                  <a:t>Process Output</a:t>
                </a:r>
                <a:endParaRPr lang="en-US" altLang="zh-CN" sz="1600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  <a:sym typeface="+mn-ea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1902" y="9868"/>
                <a:ext cx="3130" cy="943"/>
              </a:xfrm>
              <a:prstGeom prst="rect">
                <a:avLst/>
              </a:prstGeom>
              <a:solidFill>
                <a:srgbClr val="4E7F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>
                    <a:solidFill>
                      <a:schemeClr val="bg1"/>
                    </a:solidFill>
                    <a:latin typeface="Imperial Sans Text" panose="020B0503020202020204" charset="0"/>
                    <a:cs typeface="Imperial Sans Text" panose="020B0503020202020204" charset="0"/>
                  </a:rPr>
                  <a:t>Functional </a:t>
                </a:r>
                <a:endParaRPr lang="en-US" altLang="zh-CN" sz="1600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</a:endParaRPr>
              </a:p>
              <a:p>
                <a:pPr algn="ctr"/>
                <a:r>
                  <a:rPr lang="en-US" altLang="zh-CN" sz="1600">
                    <a:solidFill>
                      <a:schemeClr val="bg1"/>
                    </a:solidFill>
                    <a:latin typeface="Imperial Sans Text" panose="020B0503020202020204" charset="0"/>
                    <a:cs typeface="Imperial Sans Text" panose="020B0503020202020204" charset="0"/>
                  </a:rPr>
                  <a:t>Process </a:t>
                </a:r>
                <a:endParaRPr lang="en-US" altLang="zh-CN" sz="1600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</a:endParaRPr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1902" y="7894"/>
                <a:ext cx="3008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b="1">
                    <a:latin typeface="Imperial Sans Text" panose="020B0503020202020204" charset="0"/>
                    <a:cs typeface="Imperial Sans Text" panose="020B0503020202020204" charset="0"/>
                  </a:rPr>
                  <a:t>Components</a:t>
                </a:r>
                <a:endParaRPr lang="en-US" altLang="zh-CN" b="1">
                  <a:latin typeface="Imperial Sans Text" panose="020B0503020202020204" charset="0"/>
                  <a:cs typeface="Imperial Sans Text" panose="020B0503020202020204" charset="0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13141" y="30333"/>
              <a:ext cx="6053" cy="5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ctr">
                <a:lnSpc>
                  <a:spcPct val="105000"/>
                </a:lnSpc>
              </a:pPr>
              <a:r>
                <a:rPr lang="en-US" altLang="zh-CN" sz="2000" b="1" dirty="0">
                  <a:solidFill>
                    <a:schemeClr val="tx1"/>
                  </a:solidFill>
                  <a:latin typeface="Imperial Sans Text" panose="020B0503020202020204" charset="0"/>
                  <a:cs typeface="Imperial Sans Text" panose="020B0503020202020204" charset="0"/>
                </a:rPr>
                <a:t>Fuzzification &amp; Aggregation</a:t>
              </a:r>
              <a:endParaRPr lang="en-US" altLang="zh-CN" sz="2000" b="1" dirty="0">
                <a:solidFill>
                  <a:schemeClr val="tx1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9949" y="28845"/>
              <a:ext cx="9392" cy="21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>
                <a:lnSpc>
                  <a:spcPct val="100000"/>
                </a:lnSpc>
              </a:pPr>
              <a:r>
                <a:rPr lang="en-US" altLang="zh-CN" sz="2000" b="1">
                  <a:solidFill>
                    <a:srgbClr val="0000CD"/>
                  </a:solidFill>
                  <a:latin typeface="Imperial Sans Text" panose="020B0503020202020204" charset="0"/>
                  <a:cs typeface="Imperial Sans Text" panose="020B0503020202020204" charset="0"/>
                </a:rPr>
                <a:t>Example of FIS - Availability Module</a:t>
              </a:r>
              <a:endParaRPr lang="en-US" altLang="zh-CN" sz="2000" b="1">
                <a:solidFill>
                  <a:srgbClr val="0000CD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  <a:p>
              <a:pPr marL="457200" indent="-454025" defTabSz="457200">
                <a:lnSpc>
                  <a:spcPct val="100000"/>
                </a:lnSpc>
                <a:buFont typeface="Arial" panose="020B0604020202020204" pitchFamily="34" charset="0"/>
                <a:buChar char="•"/>
                <a:tabLst>
                  <a:tab pos="358140" algn="l"/>
                </a:tabLst>
              </a:pPr>
              <a:r>
                <a:rPr lang="en-US" altLang="zh-CN" sz="2000">
                  <a:solidFill>
                    <a:srgbClr val="0000CD"/>
                  </a:solidFill>
                  <a:latin typeface="Imperial Sans Text" panose="020B0503020202020204" charset="0"/>
                  <a:cs typeface="Imperial Sans Text" panose="020B0503020202020204" charset="0"/>
                </a:rPr>
                <a:t>Rule:</a:t>
              </a:r>
              <a:r>
                <a:rPr lang="en-US" altLang="zh-CN" sz="2000" i="1">
                  <a:solidFill>
                    <a:srgbClr val="0000CD"/>
                  </a:solidFill>
                  <a:latin typeface="Imperial Sans Text" panose="020B0503020202020204" charset="0"/>
                  <a:cs typeface="Imperial Sans Text" panose="020B0503020202020204" charset="0"/>
                </a:rPr>
                <a:t> IF age[young_adult]  THEN response[high]</a:t>
              </a:r>
              <a:endParaRPr lang="en-US" altLang="zh-CN" sz="2000" i="1">
                <a:solidFill>
                  <a:srgbClr val="0000CD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  <a:p>
              <a:pPr marL="457200" indent="-454025" defTabSz="457200">
                <a:lnSpc>
                  <a:spcPct val="100000"/>
                </a:lnSpc>
                <a:buFont typeface="Arial" panose="020B0604020202020204" pitchFamily="34" charset="0"/>
                <a:buChar char="•"/>
                <a:tabLst>
                  <a:tab pos="358140" algn="l"/>
                </a:tabLst>
              </a:pPr>
              <a:r>
                <a:rPr lang="en-US" altLang="zh-CN" sz="2000">
                  <a:solidFill>
                    <a:srgbClr val="0000CD"/>
                  </a:solidFill>
                  <a:latin typeface="Imperial Sans Text" panose="020B0503020202020204" charset="0"/>
                  <a:cs typeface="Imperial Sans Text" panose="020B0503020202020204" charset="0"/>
                </a:rPr>
                <a:t>Interpret: Young adult customers are very likely to shop online.</a:t>
              </a:r>
              <a:endParaRPr lang="en-US" altLang="zh-CN" sz="2000">
                <a:solidFill>
                  <a:srgbClr val="0000CD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0485" y="32392"/>
              <a:ext cx="3206" cy="1063"/>
            </a:xfrm>
            <a:prstGeom prst="rect">
              <a:avLst/>
            </a:prstGeom>
            <a:solidFill>
              <a:srgbClr val="4E7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erial Sans Text" panose="020B0503020202020204" charset="0"/>
                  <a:cs typeface="Imperial Sans Text" panose="020B0503020202020204" charset="0"/>
                </a:rPr>
                <a:t>Order Details</a:t>
              </a:r>
              <a:endParaRPr lang="en-US" altLang="zh-CN" sz="20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36398" y="34427"/>
              <a:ext cx="1860" cy="8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marL="285750" indent="-283845" algn="l" defTabSz="340360">
                <a:lnSpc>
                  <a:spcPct val="105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/>
                  </a:solidFill>
                  <a:latin typeface="Imperial Sans Text" panose="020B0503020202020204" charset="0"/>
                  <a:cs typeface="Imperial Sans Text" panose="020B0503020202020204" charset="0"/>
                </a:rPr>
                <a:t>Weight</a:t>
              </a:r>
              <a:endParaRPr lang="en-US" altLang="zh-CN" dirty="0">
                <a:solidFill>
                  <a:schemeClr val="tx1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  <a:p>
              <a:pPr marL="285750" indent="-283845" algn="l" defTabSz="340360">
                <a:lnSpc>
                  <a:spcPct val="10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1"/>
                  </a:solidFill>
                  <a:latin typeface="Imperial Sans Text" panose="020B0503020202020204" charset="0"/>
                  <a:cs typeface="Imperial Sans Text" panose="020B0503020202020204" charset="0"/>
                </a:rPr>
                <a:t>Location</a:t>
              </a:r>
              <a:endParaRPr lang="en-US" altLang="zh-CN" sz="1600" dirty="0">
                <a:solidFill>
                  <a:schemeClr val="tx1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34175" y="32246"/>
              <a:ext cx="4083" cy="145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b="1">
                  <a:latin typeface="Imperial Sans Text" panose="020B0503020202020204" charset="0"/>
                  <a:cs typeface="Imperial Sans Text" panose="020B0503020202020204" charset="0"/>
                </a:rPr>
                <a:t>Normal </a:t>
              </a:r>
              <a:r>
                <a:rPr lang="en-US" altLang="zh-CN" b="1">
                  <a:latin typeface="Imperial Sans Text" panose="020B0503020202020204" charset="0"/>
                  <a:cs typeface="Imperial Sans Text" panose="020B0503020202020204" charset="0"/>
                </a:rPr>
                <a:t>Distribution</a:t>
              </a:r>
              <a:endParaRPr lang="en-US" altLang="zh-CN" b="1">
                <a:latin typeface="Imperial Sans Text" panose="020B0503020202020204" charset="0"/>
                <a:cs typeface="Imperial Sans Text" panose="020B0503020202020204" charset="0"/>
              </a:endParaRPr>
            </a:p>
            <a:p>
              <a:r>
                <a:rPr lang="en-US" altLang="zh-CN">
                  <a:latin typeface="Imperial Sans Text" panose="020B0503020202020204" charset="0"/>
                  <a:cs typeface="Imperial Sans Text" panose="020B0503020202020204" charset="0"/>
                </a:rPr>
                <a:t>Values follow normal Distribution</a:t>
              </a:r>
              <a:endParaRPr lang="en-US" altLang="zh-CN"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sp>
          <p:nvSpPr>
            <p:cNvPr id="72" name="右箭头 71"/>
            <p:cNvSpPr/>
            <p:nvPr/>
          </p:nvSpPr>
          <p:spPr>
            <a:xfrm rot="5400000">
              <a:off x="11379" y="33254"/>
              <a:ext cx="554" cy="706"/>
            </a:xfrm>
            <a:prstGeom prst="rightArrow">
              <a:avLst/>
            </a:prstGeom>
            <a:solidFill>
              <a:srgbClr val="4E7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sp>
          <p:nvSpPr>
            <p:cNvPr id="73" name="右箭头 72"/>
            <p:cNvSpPr/>
            <p:nvPr/>
          </p:nvSpPr>
          <p:spPr>
            <a:xfrm rot="5400000">
              <a:off x="15890" y="33254"/>
              <a:ext cx="554" cy="706"/>
            </a:xfrm>
            <a:prstGeom prst="rightArrow">
              <a:avLst/>
            </a:prstGeom>
            <a:solidFill>
              <a:srgbClr val="4E7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  <p:sp>
          <p:nvSpPr>
            <p:cNvPr id="74" name="右箭头 73"/>
            <p:cNvSpPr/>
            <p:nvPr/>
          </p:nvSpPr>
          <p:spPr>
            <a:xfrm rot="5400000">
              <a:off x="20436" y="33254"/>
              <a:ext cx="554" cy="706"/>
            </a:xfrm>
            <a:prstGeom prst="rightArrow">
              <a:avLst/>
            </a:prstGeom>
            <a:solidFill>
              <a:srgbClr val="4E7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  <a:latin typeface="Imperial Sans Text" panose="020B0503020202020204" charset="0"/>
                <a:cs typeface="Imperial Sans Text" panose="020B0503020202020204" charset="0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1616</Words>
  <Application>WPS 演示</Application>
  <PresentationFormat>Custom</PresentationFormat>
  <Paragraphs>156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4" baseType="lpstr">
      <vt:lpstr>Arial</vt:lpstr>
      <vt:lpstr>宋体</vt:lpstr>
      <vt:lpstr>Wingdings</vt:lpstr>
      <vt:lpstr>Imperial Sans Text</vt:lpstr>
      <vt:lpstr>Imperial Sans Text Extrabold</vt:lpstr>
      <vt:lpstr>Times New Roman</vt:lpstr>
      <vt:lpstr>Calibri</vt:lpstr>
      <vt:lpstr>微软雅黑</vt:lpstr>
      <vt:lpstr>Arial Unicode MS</vt:lpstr>
      <vt:lpstr>Calibri Light</vt:lpstr>
      <vt:lpstr>等线</vt:lpstr>
      <vt:lpstr>Office Theme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Keyang Zhang</dc:creator>
  <cp:lastModifiedBy>Yixuan</cp:lastModifiedBy>
  <cp:revision>24</cp:revision>
  <dcterms:created xsi:type="dcterms:W3CDTF">2023-05-27T22:39:00Z</dcterms:created>
  <dcterms:modified xsi:type="dcterms:W3CDTF">2025-08-29T10:03:45Z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3E6B2019EBCA479B9904A51DBC376CC9_13</vt:lpwstr>
  </property>
  <property fmtid="{D5CDD505-2E9C-101B-9397-08002B2CF9AE}" pid="3" name="KSOProductBuildVer">
    <vt:lpwstr>2052-12.1.0.21915</vt:lpwstr>
  </property>
</Properties>
</file>